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8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CONVERSATIONAL RESEARCH · POWERED BY WHATSAPP</a:t>
            </a:r>
          </a:p>
        </p:txBody>
      </p:sp>
      <p:pic>
        <p:nvPicPr>
          <p:cNvPr id="3" name="Picture 2" descr="yazi-wordmark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80" y="1904952"/>
            <a:ext cx="7619809" cy="2793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300" b="1" spc="200">
                <a:solidFill>
                  <a:srgbClr val="FA5400"/>
                </a:solidFill>
                <a:latin typeface="DM Sans"/>
              </a:rPr>
              <a:t>WHAT IS YAZI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80" y="2349441"/>
            <a:ext cx="10286742" cy="2095447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4000"/>
              </a:lnSpc>
            </a:pPr>
            <a:r>
              <a:rPr sz="4200" b="1">
                <a:solidFill>
                  <a:srgbClr val="FFFFFF"/>
                </a:solidFill>
                <a:latin typeface="DM Sans"/>
              </a:rPr>
              <a:t>Research and customer feedback that people </a:t>
            </a:r>
            <a:r>
              <a:rPr sz="4200" b="1">
                <a:solidFill>
                  <a:srgbClr val="FA5400"/>
                </a:solidFill>
                <a:latin typeface="DM Sans"/>
              </a:rPr>
              <a:t>actually reply to</a:t>
            </a:r>
            <a:r>
              <a:rPr sz="4200" b="1">
                <a:solidFill>
                  <a:srgbClr val="FFFFFF"/>
                </a:solidFill>
                <a:latin typeface="DM Sans"/>
              </a:rPr>
              <a:t> — over WhatsApp.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80" y="4635384"/>
            <a:ext cx="8508787" cy="126996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2000"/>
              </a:lnSpc>
            </a:pPr>
            <a:r>
              <a:rPr sz="1650" b="0">
                <a:solidFill>
                  <a:srgbClr val="A6A6AB"/>
                </a:solidFill>
                <a:latin typeface="Inter"/>
              </a:rPr>
              <a:t>Yazi runs surveys, AI interviews and diary studies inside WhatsApp, on a panel of 1.8M+ pre-qualified respondents across 20+ countries. Conversational, multilingual, and live in hours — not weeks.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A6A6AB"/>
                </a:solidFill>
                <a:latin typeface="Inter"/>
              </a:rPr>
              <a:t>askyazi.com</a:t>
            </a:r>
          </a:p>
        </p:txBody>
      </p:sp>
      <p:pic>
        <p:nvPicPr>
          <p:cNvPr id="8" name="Picture 7" descr="yazi-wordmark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DIARY STUDY · HOW IT WORKS</a:t>
            </a:r>
          </a:p>
        </p:txBody>
      </p:sp>
      <p:pic>
        <p:nvPicPr>
          <p:cNvPr id="3" name="Picture 2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80" y="1587460"/>
            <a:ext cx="10159746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100" b="1">
                <a:solidFill>
                  <a:srgbClr val="1D1D1F"/>
                </a:solidFill>
                <a:latin typeface="DM Sans"/>
              </a:rPr>
              <a:t>A study that unfolds over time.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80" y="2324041"/>
            <a:ext cx="9524761" cy="3174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0">
                <a:solidFill>
                  <a:srgbClr val="71717A"/>
                </a:solidFill>
                <a:latin typeface="Inter"/>
              </a:rPr>
              <a:t>Sequenced prompts keep participants engaged from day one to wrap-up.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1980" y="2984425"/>
            <a:ext cx="2533586" cy="236214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Oval 6"/>
          <p:cNvSpPr/>
          <p:nvPr/>
        </p:nvSpPr>
        <p:spPr>
          <a:xfrm>
            <a:off x="1003274" y="3263818"/>
            <a:ext cx="355591" cy="355591"/>
          </a:xfrm>
          <a:prstGeom prst="ellipse">
            <a:avLst/>
          </a:prstGeom>
          <a:solidFill>
            <a:srgbClr val="FFE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0" rIns="0" tIns="0" bIns="0"/>
          <a:lstStyle/>
          <a:p>
            <a:pPr algn="ctr"/>
            <a:r>
              <a:rPr sz="1400" b="1">
                <a:solidFill>
                  <a:srgbClr val="FA5400"/>
                </a:solidFill>
                <a:latin typeface="DM Sans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3274" y="3797205"/>
            <a:ext cx="2050998" cy="3174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1D1D1F"/>
                </a:solidFill>
                <a:latin typeface="DM Sans"/>
              </a:rPr>
              <a:t>Recruit &amp; onboard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3274" y="4140096"/>
            <a:ext cx="2076398" cy="107947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71717A"/>
                </a:solidFill>
                <a:latin typeface="Inter"/>
              </a:rPr>
              <a:t>Enrol from the 1.8M+ panel or the client's customers. Participants opt in inside WhatsApp — no app to download.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73363" y="2984425"/>
            <a:ext cx="2533586" cy="236214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Oval 10"/>
          <p:cNvSpPr/>
          <p:nvPr/>
        </p:nvSpPr>
        <p:spPr>
          <a:xfrm>
            <a:off x="3714657" y="3263818"/>
            <a:ext cx="355591" cy="355591"/>
          </a:xfrm>
          <a:prstGeom prst="ellipse">
            <a:avLst/>
          </a:prstGeom>
          <a:solidFill>
            <a:srgbClr val="FFE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0" rIns="0" tIns="0" bIns="0"/>
          <a:lstStyle/>
          <a:p>
            <a:pPr algn="ctr"/>
            <a:r>
              <a:rPr sz="1400" b="1">
                <a:solidFill>
                  <a:srgbClr val="FA5400"/>
                </a:solidFill>
                <a:latin typeface="DM Sans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4657" y="3797205"/>
            <a:ext cx="2050998" cy="3174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1D1D1F"/>
                </a:solidFill>
                <a:latin typeface="DM Sans"/>
              </a:rPr>
              <a:t>Sequence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657" y="4140096"/>
            <a:ext cx="2076398" cy="107947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71717A"/>
                </a:solidFill>
                <a:latin typeface="Inter"/>
              </a:rPr>
              <a:t>Scheduled prompts fire daily or at set moments — morning, post-purchase, end of week — across the study window.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84745" y="2984425"/>
            <a:ext cx="2533586" cy="236214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Oval 14"/>
          <p:cNvSpPr/>
          <p:nvPr/>
        </p:nvSpPr>
        <p:spPr>
          <a:xfrm>
            <a:off x="6426039" y="3263818"/>
            <a:ext cx="355591" cy="355591"/>
          </a:xfrm>
          <a:prstGeom prst="ellipse">
            <a:avLst/>
          </a:prstGeom>
          <a:solidFill>
            <a:srgbClr val="FFE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0" rIns="0" tIns="0" bIns="0"/>
          <a:lstStyle/>
          <a:p>
            <a:pPr algn="ctr"/>
            <a:r>
              <a:rPr sz="1400" b="1">
                <a:solidFill>
                  <a:srgbClr val="FA5400"/>
                </a:solidFill>
                <a:latin typeface="DM Sans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6039" y="3797205"/>
            <a:ext cx="2050998" cy="3174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1D1D1F"/>
                </a:solidFill>
                <a:latin typeface="DM Sans"/>
              </a:rPr>
              <a:t>Capture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6039" y="4140096"/>
            <a:ext cx="2076398" cy="107947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71717A"/>
                </a:solidFill>
                <a:latin typeface="Inter"/>
              </a:rPr>
              <a:t>Entries come back as text, photo, voice or video, in the moment, in 150+ languages with live translation.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896127" y="2984425"/>
            <a:ext cx="2533586" cy="236214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9137421" y="3263818"/>
            <a:ext cx="355591" cy="355591"/>
          </a:xfrm>
          <a:prstGeom prst="ellipse">
            <a:avLst/>
          </a:prstGeom>
          <a:solidFill>
            <a:srgbClr val="FFE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0" rIns="0" tIns="0" bIns="0"/>
          <a:lstStyle/>
          <a:p>
            <a:pPr algn="ctr"/>
            <a:r>
              <a:rPr sz="1400" b="1">
                <a:solidFill>
                  <a:srgbClr val="FA5400"/>
                </a:solidFill>
                <a:latin typeface="DM Sans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37421" y="3797205"/>
            <a:ext cx="2050998" cy="3174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1D1D1F"/>
                </a:solidFill>
                <a:latin typeface="DM Sans"/>
              </a:rPr>
              <a:t>Synthesise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37421" y="4140096"/>
            <a:ext cx="2076398" cy="107947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71717A"/>
                </a:solidFill>
                <a:latin typeface="Inter"/>
              </a:rPr>
              <a:t>AI threads each participant's journey, codes themes over time, and surfaces shifts in behaviour and sentiment.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1980" y="6019649"/>
            <a:ext cx="10667733" cy="9525"/>
          </a:xfrm>
          <a:prstGeom prst="rect">
            <a:avLst/>
          </a:prstGeom>
          <a:solidFill>
            <a:srgbClr val="E4E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71717A"/>
                </a:solidFill>
                <a:latin typeface="Inter"/>
              </a:rPr>
              <a:t>Shopper journeys · usage &amp; occasion · ethnographic · longitudinal brand &amp; behaviour tracking</a:t>
            </a:r>
          </a:p>
        </p:txBody>
      </p:sp>
      <p:pic>
        <p:nvPicPr>
          <p:cNvPr id="24" name="Picture 23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DIARY STUDY · IN THE FIELD</a:t>
            </a:r>
          </a:p>
        </p:txBody>
      </p:sp>
      <p:pic>
        <p:nvPicPr>
          <p:cNvPr id="3" name="Picture 2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80" y="1803354"/>
            <a:ext cx="5079873" cy="133346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000" b="1">
                <a:solidFill>
                  <a:srgbClr val="1D1D1F"/>
                </a:solidFill>
                <a:latin typeface="DM Sans"/>
              </a:rPr>
              <a:t>Real moments, in the participant's own words.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80" y="3276518"/>
            <a:ext cx="5206869" cy="266693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Day-by-day prompts arrive right in the chat they already use</a:t>
            </a:r>
          </a:p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Photo and video of the moment — shelf, meal, journey, product in use</a:t>
            </a:r>
          </a:p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Voice notes for the texture that text surveys miss</a:t>
            </a:r>
          </a:p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Every entry timestamped and threaded across the study</a:t>
            </a:r>
          </a:p>
        </p:txBody>
      </p:sp>
      <p:pic>
        <p:nvPicPr>
          <p:cNvPr id="6" name="Picture 5" descr="diary-study-mock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893" y="952476"/>
            <a:ext cx="2518770" cy="5079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1980" y="6019649"/>
            <a:ext cx="10667733" cy="9525"/>
          </a:xfrm>
          <a:prstGeom prst="rect">
            <a:avLst/>
          </a:prstGeom>
          <a:solidFill>
            <a:srgbClr val="E4E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71717A"/>
                </a:solidFill>
                <a:latin typeface="Inter"/>
              </a:rPr>
              <a:t>askyazi.com</a:t>
            </a:r>
          </a:p>
        </p:txBody>
      </p:sp>
      <p:pic>
        <p:nvPicPr>
          <p:cNvPr id="9" name="Picture 8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DIARY STUDY · WHY WHATSAPP</a:t>
            </a:r>
          </a:p>
        </p:txBody>
      </p:sp>
      <p:pic>
        <p:nvPicPr>
          <p:cNvPr id="3" name="Picture 2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80" y="1587460"/>
            <a:ext cx="10159746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100" b="1">
                <a:solidFill>
                  <a:srgbClr val="1D1D1F"/>
                </a:solidFill>
                <a:latin typeface="DM Sans"/>
              </a:rPr>
              <a:t>Diary studies fail on drop-off. This one doesn't.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80" y="2285942"/>
            <a:ext cx="9524761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600" b="0">
                <a:solidFill>
                  <a:srgbClr val="71717A"/>
                </a:solidFill>
                <a:latin typeface="Inter"/>
              </a:rPr>
              <a:t>App-based diaries lose participants by day three. WhatsApp is already on the phone, already open — so people keep showing up.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1980" y="3555911"/>
            <a:ext cx="3420447" cy="1650958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15974" y="3809904"/>
            <a:ext cx="2912460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800" b="1">
                <a:solidFill>
                  <a:srgbClr val="FA5400"/>
                </a:solidFill>
                <a:latin typeface="DM Sans"/>
              </a:rPr>
              <a:t>95%+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5974" y="4508387"/>
            <a:ext cx="2963259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>
                <a:solidFill>
                  <a:srgbClr val="71717A"/>
                </a:solidFill>
                <a:latin typeface="Inter"/>
              </a:rPr>
              <a:t>SA WhatsApp penetration — no app install, no friction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85623" y="3555911"/>
            <a:ext cx="3420447" cy="1650958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639617" y="3809904"/>
            <a:ext cx="2912460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800" b="1">
                <a:solidFill>
                  <a:srgbClr val="FA5400"/>
                </a:solidFill>
                <a:latin typeface="DM Sans"/>
              </a:rPr>
              <a:t>Multimodal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9617" y="4508387"/>
            <a:ext cx="2963259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>
                <a:solidFill>
                  <a:srgbClr val="71717A"/>
                </a:solidFill>
                <a:latin typeface="Inter"/>
              </a:rPr>
              <a:t>Text, photo, voice &amp; video entries in 150+ languages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9266" y="3555911"/>
            <a:ext cx="3420447" cy="1650958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263260" y="3809904"/>
            <a:ext cx="2912460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800" b="1">
                <a:solidFill>
                  <a:srgbClr val="FA5400"/>
                </a:solidFill>
                <a:latin typeface="DM Sans"/>
              </a:rPr>
              <a:t>Daily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63260" y="4508387"/>
            <a:ext cx="2963259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>
                <a:solidFill>
                  <a:srgbClr val="71717A"/>
                </a:solidFill>
                <a:latin typeface="Inter"/>
              </a:rPr>
              <a:t>Scheduled prompts sustain engagement across the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1980" y="6019649"/>
            <a:ext cx="10667733" cy="9525"/>
          </a:xfrm>
          <a:prstGeom prst="rect">
            <a:avLst/>
          </a:prstGeom>
          <a:solidFill>
            <a:srgbClr val="E4E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71717A"/>
                </a:solidFill>
                <a:latin typeface="Inter"/>
              </a:rPr>
              <a:t>Diary studies fielded for Pick n Pay &amp; a national SA telco (Project Nexa)</a:t>
            </a:r>
          </a:p>
        </p:txBody>
      </p:sp>
      <p:pic>
        <p:nvPicPr>
          <p:cNvPr id="17" name="Picture 16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CUSTOMER EXPERIENCE</a:t>
            </a:r>
          </a:p>
        </p:txBody>
      </p:sp>
      <p:pic>
        <p:nvPicPr>
          <p:cNvPr id="3" name="Picture 2" descr="yazi-wordmark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1980" y="1904952"/>
            <a:ext cx="4571885" cy="368290"/>
          </a:xfrm>
          <a:prstGeom prst="roundRect">
            <a:avLst>
              <a:gd name="adj" fmla="val 50000"/>
            </a:avLst>
          </a:prstGeom>
          <a:solidFill>
            <a:srgbClr val="111111"/>
          </a:solidFill>
          <a:ln w="12700">
            <a:solidFill>
              <a:srgbClr val="FA5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0" bIns="0"/>
          <a:lstStyle/>
          <a:p>
            <a:pPr algn="ctr"/>
            <a:r>
              <a:rPr sz="1200" b="1">
                <a:solidFill>
                  <a:srgbClr val="FA5400"/>
                </a:solidFill>
                <a:latin typeface="Inter"/>
              </a:rPr>
              <a:t>Post-service · Post-purchase · Post-delivery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80" y="2489137"/>
            <a:ext cx="10286742" cy="2095447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4000"/>
              </a:lnSpc>
            </a:pPr>
            <a:r>
              <a:rPr sz="4200" b="1">
                <a:solidFill>
                  <a:srgbClr val="FFFFFF"/>
                </a:solidFill>
                <a:latin typeface="DM Sans"/>
              </a:rPr>
              <a:t>Customer feedback that lands </a:t>
            </a:r>
            <a:r>
              <a:rPr sz="4200" b="1">
                <a:solidFill>
                  <a:srgbClr val="FA5400"/>
                </a:solidFill>
                <a:latin typeface="DM Sans"/>
              </a:rPr>
              <a:t>while it still matters.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80" y="4635384"/>
            <a:ext cx="8508787" cy="126996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2000"/>
              </a:lnSpc>
            </a:pPr>
            <a:r>
              <a:rPr sz="1650" b="0">
                <a:solidFill>
                  <a:srgbClr val="A6A6AB"/>
                </a:solidFill>
                <a:latin typeface="Inter"/>
              </a:rPr>
              <a:t>Automated WhatsApp surveys fire the moment a service, purchase or delivery completes. Customers reply in under two minutes — and a live dashboard benchmarks every dealer, franchise and location in the network.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A6A6AB"/>
                </a:solidFill>
                <a:latin typeface="Inter"/>
              </a:rPr>
              <a:t>askyazi.com</a:t>
            </a:r>
          </a:p>
        </p:txBody>
      </p:sp>
      <p:pic>
        <p:nvPicPr>
          <p:cNvPr id="8" name="Picture 7" descr="yazi-wordmark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CUSTOMER EXPERIENCE · HOW IT WORKS</a:t>
            </a:r>
          </a:p>
        </p:txBody>
      </p:sp>
      <p:pic>
        <p:nvPicPr>
          <p:cNvPr id="3" name="Picture 2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80" y="1587460"/>
            <a:ext cx="10159746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100" b="1">
                <a:solidFill>
                  <a:srgbClr val="1D1D1F"/>
                </a:solidFill>
                <a:latin typeface="DM Sans"/>
              </a:rPr>
              <a:t>Triggered, conversational, benchmarked.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80" y="2324041"/>
            <a:ext cx="9524761" cy="3174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0">
                <a:solidFill>
                  <a:srgbClr val="71717A"/>
                </a:solidFill>
                <a:latin typeface="Inter"/>
              </a:rPr>
              <a:t>A feedback loop that runs itself across every location.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1980" y="2984425"/>
            <a:ext cx="2533586" cy="236214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Oval 6"/>
          <p:cNvSpPr/>
          <p:nvPr/>
        </p:nvSpPr>
        <p:spPr>
          <a:xfrm>
            <a:off x="1003274" y="3263818"/>
            <a:ext cx="355591" cy="355591"/>
          </a:xfrm>
          <a:prstGeom prst="ellipse">
            <a:avLst/>
          </a:prstGeom>
          <a:solidFill>
            <a:srgbClr val="FFE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0" rIns="0" tIns="0" bIns="0"/>
          <a:lstStyle/>
          <a:p>
            <a:pPr algn="ctr"/>
            <a:r>
              <a:rPr sz="1400" b="1">
                <a:solidFill>
                  <a:srgbClr val="FA5400"/>
                </a:solidFill>
                <a:latin typeface="DM Sans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3274" y="3797205"/>
            <a:ext cx="2050998" cy="3174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1D1D1F"/>
                </a:solidFill>
                <a:latin typeface="DM Sans"/>
              </a:rPr>
              <a:t>Trigger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3274" y="4140096"/>
            <a:ext cx="2076398" cy="107947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71717A"/>
                </a:solidFill>
                <a:latin typeface="Inter"/>
              </a:rPr>
              <a:t>A completed service, sale or delivery fires a WhatsApp survey automatically via CRM/API integration.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73363" y="2984425"/>
            <a:ext cx="2533586" cy="236214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Oval 10"/>
          <p:cNvSpPr/>
          <p:nvPr/>
        </p:nvSpPr>
        <p:spPr>
          <a:xfrm>
            <a:off x="3714657" y="3263818"/>
            <a:ext cx="355591" cy="355591"/>
          </a:xfrm>
          <a:prstGeom prst="ellipse">
            <a:avLst/>
          </a:prstGeom>
          <a:solidFill>
            <a:srgbClr val="FFE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0" rIns="0" tIns="0" bIns="0"/>
          <a:lstStyle/>
          <a:p>
            <a:pPr algn="ctr"/>
            <a:r>
              <a:rPr sz="1400" b="1">
                <a:solidFill>
                  <a:srgbClr val="FA5400"/>
                </a:solidFill>
                <a:latin typeface="DM Sans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4657" y="3797205"/>
            <a:ext cx="2050998" cy="3174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1D1D1F"/>
                </a:solidFill>
                <a:latin typeface="DM Sans"/>
              </a:rPr>
              <a:t>Converse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657" y="4140096"/>
            <a:ext cx="2076398" cy="107947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71717A"/>
                </a:solidFill>
                <a:latin typeface="Inter"/>
              </a:rPr>
              <a:t>The customer replies in under 2 minutes. Adaptive follow-ups dig into the “why” behind every score.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84745" y="2984425"/>
            <a:ext cx="2533586" cy="236214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Oval 14"/>
          <p:cNvSpPr/>
          <p:nvPr/>
        </p:nvSpPr>
        <p:spPr>
          <a:xfrm>
            <a:off x="6426039" y="3263818"/>
            <a:ext cx="355591" cy="355591"/>
          </a:xfrm>
          <a:prstGeom prst="ellipse">
            <a:avLst/>
          </a:prstGeom>
          <a:solidFill>
            <a:srgbClr val="FFE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0" rIns="0" tIns="0" bIns="0"/>
          <a:lstStyle/>
          <a:p>
            <a:pPr algn="ctr"/>
            <a:r>
              <a:rPr sz="1400" b="1">
                <a:solidFill>
                  <a:srgbClr val="FA5400"/>
                </a:solidFill>
                <a:latin typeface="DM Sans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6039" y="3797205"/>
            <a:ext cx="2050998" cy="3174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1D1D1F"/>
                </a:solidFill>
                <a:latin typeface="DM Sans"/>
              </a:rPr>
              <a:t>Benchmark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6039" y="4140096"/>
            <a:ext cx="2076398" cy="107947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71717A"/>
                </a:solidFill>
                <a:latin typeface="Inter"/>
              </a:rPr>
              <a:t>Scores roll up live — every dealer, franchise and region ranked against the network in real time.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896127" y="2984425"/>
            <a:ext cx="2533586" cy="236214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9137421" y="3263818"/>
            <a:ext cx="355591" cy="355591"/>
          </a:xfrm>
          <a:prstGeom prst="ellipse">
            <a:avLst/>
          </a:prstGeom>
          <a:solidFill>
            <a:srgbClr val="FFE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0" rIns="0" tIns="0" bIns="0"/>
          <a:lstStyle/>
          <a:p>
            <a:pPr algn="ctr"/>
            <a:r>
              <a:rPr sz="1400" b="1">
                <a:solidFill>
                  <a:srgbClr val="FA5400"/>
                </a:solidFill>
                <a:latin typeface="DM Sans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37421" y="3797205"/>
            <a:ext cx="2050998" cy="3174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1D1D1F"/>
                </a:solidFill>
                <a:latin typeface="DM Sans"/>
              </a:rPr>
              <a:t>Act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37421" y="4140096"/>
            <a:ext cx="2076398" cy="107947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71717A"/>
                </a:solidFill>
                <a:latin typeface="Inter"/>
              </a:rPr>
              <a:t>Alerts flag detractors and outliers instantly, so teams recover the experience before the customer churns.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1980" y="6019649"/>
            <a:ext cx="10667733" cy="9525"/>
          </a:xfrm>
          <a:prstGeom prst="rect">
            <a:avLst/>
          </a:prstGeom>
          <a:solidFill>
            <a:srgbClr val="E4E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71717A"/>
                </a:solidFill>
                <a:latin typeface="Inter"/>
              </a:rPr>
              <a:t>NPS · CSI · post-purchase · journey QA · franchise &amp; location benchmarking</a:t>
            </a:r>
          </a:p>
        </p:txBody>
      </p:sp>
      <p:pic>
        <p:nvPicPr>
          <p:cNvPr id="24" name="Picture 23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CUSTOMER EXPERIENCE · OUTPUT</a:t>
            </a:r>
          </a:p>
        </p:txBody>
      </p:sp>
      <p:pic>
        <p:nvPicPr>
          <p:cNvPr id="3" name="Picture 2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80" y="1803354"/>
            <a:ext cx="5079873" cy="133346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000" b="1">
                <a:solidFill>
                  <a:srgbClr val="1D1D1F"/>
                </a:solidFill>
                <a:latin typeface="DM Sans"/>
              </a:rPr>
              <a:t>One live dashboard. Every location ranked.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80" y="3276518"/>
            <a:ext cx="5206869" cy="266693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Real-time experience scores for every dealer, franchise or branch</a:t>
            </a:r>
          </a:p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Regional roll-ups and network benchmarks at a glance</a:t>
            </a:r>
          </a:p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Detractor alerts and flagged cases for immediate recovery</a:t>
            </a:r>
          </a:p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Themes and verbatims auto-surfaced from every conversation</a:t>
            </a:r>
          </a:p>
        </p:txBody>
      </p:sp>
      <p:pic>
        <p:nvPicPr>
          <p:cNvPr id="6" name="Picture 5" descr="survey-mock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570" y="952476"/>
            <a:ext cx="2521416" cy="5079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1980" y="6019649"/>
            <a:ext cx="10667733" cy="9525"/>
          </a:xfrm>
          <a:prstGeom prst="rect">
            <a:avLst/>
          </a:prstGeom>
          <a:solidFill>
            <a:srgbClr val="E4E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71717A"/>
                </a:solidFill>
                <a:latin typeface="Inter"/>
              </a:rPr>
              <a:t>askyazi.com</a:t>
            </a:r>
          </a:p>
        </p:txBody>
      </p:sp>
      <p:pic>
        <p:nvPicPr>
          <p:cNvPr id="9" name="Picture 8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CUSTOMER EXPERIENCE · WHY IT WORKS</a:t>
            </a:r>
          </a:p>
        </p:txBody>
      </p:sp>
      <p:pic>
        <p:nvPicPr>
          <p:cNvPr id="3" name="Picture 2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80" y="1587460"/>
            <a:ext cx="10159746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100" b="1">
                <a:solidFill>
                  <a:srgbClr val="1D1D1F"/>
                </a:solidFill>
                <a:latin typeface="DM Sans"/>
              </a:rPr>
              <a:t>The survey customers don't ignore.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80" y="2285942"/>
            <a:ext cx="9524761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600" b="0">
                <a:solidFill>
                  <a:srgbClr val="71717A"/>
                </a:solidFill>
                <a:latin typeface="Inter"/>
              </a:rPr>
              <a:t>Phone-based CSI annoys customers and email gets ignored. A two-minute WhatsApp conversation feels like being looked after — so they actually answer.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1980" y="3555911"/>
            <a:ext cx="3420447" cy="1650958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15974" y="3809904"/>
            <a:ext cx="2912460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800" b="1">
                <a:solidFill>
                  <a:srgbClr val="FA5400"/>
                </a:solidFill>
                <a:latin typeface="DM Sans"/>
              </a:rPr>
              <a:t>68%+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5974" y="4508387"/>
            <a:ext cx="2963259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>
                <a:solidFill>
                  <a:srgbClr val="71717A"/>
                </a:solidFill>
                <a:latin typeface="Inter"/>
              </a:rPr>
              <a:t>Response rate — vs ~3–5% on email and falling phone reach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85623" y="3555911"/>
            <a:ext cx="3420447" cy="1650958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639617" y="3809904"/>
            <a:ext cx="2912460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800" b="1">
                <a:solidFill>
                  <a:srgbClr val="FA5400"/>
                </a:solidFill>
                <a:latin typeface="DM Sans"/>
              </a:rPr>
              <a:t>&lt;2 min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9617" y="4508387"/>
            <a:ext cx="2963259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>
                <a:solidFill>
                  <a:srgbClr val="71717A"/>
                </a:solidFill>
                <a:latin typeface="Inter"/>
              </a:rPr>
              <a:t>To complete — replied to in the customer's own time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9266" y="3555911"/>
            <a:ext cx="3420447" cy="1650958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263260" y="3809904"/>
            <a:ext cx="2912460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800" b="1">
                <a:solidFill>
                  <a:srgbClr val="FA5400"/>
                </a:solidFill>
                <a:latin typeface="DM Sans"/>
              </a:rPr>
              <a:t>Live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63260" y="4508387"/>
            <a:ext cx="2963259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>
                <a:solidFill>
                  <a:srgbClr val="71717A"/>
                </a:solidFill>
                <a:latin typeface="Inter"/>
              </a:rPr>
              <a:t>Network-wide benchmarking, not a report weeks later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1980" y="6019649"/>
            <a:ext cx="10667733" cy="9525"/>
          </a:xfrm>
          <a:prstGeom prst="rect">
            <a:avLst/>
          </a:prstGeom>
          <a:solidFill>
            <a:srgbClr val="E4E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71717A"/>
                </a:solidFill>
                <a:latin typeface="Inter"/>
              </a:rPr>
              <a:t>Trusted for CX by KFC, Uber, Virgin Active &amp; Old Mutual</a:t>
            </a:r>
          </a:p>
        </p:txBody>
      </p:sp>
      <p:pic>
        <p:nvPicPr>
          <p:cNvPr id="17" name="Picture 16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WHY IT WORKS</a:t>
            </a:r>
          </a:p>
        </p:txBody>
      </p:sp>
      <p:pic>
        <p:nvPicPr>
          <p:cNvPr id="3" name="Picture 2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80" y="1587460"/>
            <a:ext cx="10159746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100" b="1">
                <a:solidFill>
                  <a:srgbClr val="1D1D1F"/>
                </a:solidFill>
                <a:latin typeface="DM Sans"/>
              </a:rPr>
              <a:t>WhatsApp delivery beats every other channel.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1980" y="2984425"/>
            <a:ext cx="2514537" cy="1650958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15974" y="3238419"/>
            <a:ext cx="2006549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800" b="1">
                <a:solidFill>
                  <a:srgbClr val="FA5400"/>
                </a:solidFill>
                <a:latin typeface="DM Sans"/>
              </a:rPr>
              <a:t>68%+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5974" y="3936901"/>
            <a:ext cx="2057348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>
                <a:solidFill>
                  <a:srgbClr val="71717A"/>
                </a:solidFill>
                <a:latin typeface="Inter"/>
              </a:rPr>
              <a:t>Response rate — ~5× higher than email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79713" y="2984425"/>
            <a:ext cx="2514537" cy="1650958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733706" y="3238419"/>
            <a:ext cx="2006549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800" b="1">
                <a:solidFill>
                  <a:srgbClr val="FA5400"/>
                </a:solidFill>
                <a:latin typeface="DM Sans"/>
              </a:rPr>
              <a:t>&lt;2 hrs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706" y="3936901"/>
            <a:ext cx="2057348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>
                <a:solidFill>
                  <a:srgbClr val="71717A"/>
                </a:solidFill>
                <a:latin typeface="Inter"/>
              </a:rPr>
              <a:t>Average time to complete vs 3–5 days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97445" y="2984425"/>
            <a:ext cx="2514537" cy="1650958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451438" y="3238419"/>
            <a:ext cx="2006549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800" b="1">
                <a:solidFill>
                  <a:srgbClr val="FA5400"/>
                </a:solidFill>
                <a:latin typeface="DM Sans"/>
              </a:rPr>
              <a:t>$0.50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1438" y="3936901"/>
            <a:ext cx="2057348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>
                <a:solidFill>
                  <a:srgbClr val="71717A"/>
                </a:solidFill>
                <a:latin typeface="Inter"/>
              </a:rPr>
              <a:t>Cost per complete vs $15–25 traditional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915177" y="2984425"/>
            <a:ext cx="2514537" cy="1650958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169170" y="3238419"/>
            <a:ext cx="2006549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800" b="1">
                <a:solidFill>
                  <a:srgbClr val="FA5400"/>
                </a:solidFill>
                <a:latin typeface="DM Sans"/>
              </a:rPr>
              <a:t>150+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69170" y="3936901"/>
            <a:ext cx="2057348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>
                <a:solidFill>
                  <a:srgbClr val="71717A"/>
                </a:solidFill>
                <a:latin typeface="Inter"/>
              </a:rPr>
              <a:t>Languages with built-in translation</a:t>
            </a:r>
          </a:p>
        </p:txBody>
      </p:sp>
      <p:pic>
        <p:nvPicPr>
          <p:cNvPr id="17" name="Picture 16" descr="kf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921" y="5079873"/>
            <a:ext cx="1205664" cy="571485"/>
          </a:xfrm>
          <a:prstGeom prst="rect">
            <a:avLst/>
          </a:prstGeom>
        </p:spPr>
      </p:pic>
      <p:pic>
        <p:nvPicPr>
          <p:cNvPr id="18" name="Picture 17" descr="ub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711" y="5079873"/>
            <a:ext cx="1629177" cy="571485"/>
          </a:xfrm>
          <a:prstGeom prst="rect">
            <a:avLst/>
          </a:prstGeom>
        </p:spPr>
      </p:pic>
      <p:pic>
        <p:nvPicPr>
          <p:cNvPr id="19" name="Picture 18" descr="ips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391" y="5079873"/>
            <a:ext cx="1530912" cy="571485"/>
          </a:xfrm>
          <a:prstGeom prst="rect">
            <a:avLst/>
          </a:prstGeom>
        </p:spPr>
      </p:pic>
      <p:pic>
        <p:nvPicPr>
          <p:cNvPr id="20" name="Picture 19" descr="harvar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135" y="5079873"/>
            <a:ext cx="1154515" cy="571485"/>
          </a:xfrm>
          <a:prstGeom prst="rect">
            <a:avLst/>
          </a:prstGeom>
        </p:spPr>
      </p:pic>
      <p:pic>
        <p:nvPicPr>
          <p:cNvPr id="21" name="Picture 20" descr="discover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0340" y="5079873"/>
            <a:ext cx="2025199" cy="57148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61980" y="6019649"/>
            <a:ext cx="10667733" cy="9525"/>
          </a:xfrm>
          <a:prstGeom prst="rect">
            <a:avLst/>
          </a:prstGeom>
          <a:solidFill>
            <a:srgbClr val="E4E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71717A"/>
                </a:solidFill>
                <a:latin typeface="Inter"/>
              </a:rPr>
              <a:t>Trusted by KFC, Uber, Ipsos, Harvard Business School, Discovery &amp; more</a:t>
            </a:r>
          </a:p>
        </p:txBody>
      </p:sp>
      <p:pic>
        <p:nvPicPr>
          <p:cNvPr id="24" name="Picture 23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REACH &amp; RECRUITMENT</a:t>
            </a:r>
          </a:p>
        </p:txBody>
      </p:sp>
      <p:pic>
        <p:nvPicPr>
          <p:cNvPr id="3" name="Picture 2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80" y="1803354"/>
            <a:ext cx="5079873" cy="133346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000" b="1">
                <a:solidFill>
                  <a:srgbClr val="1D1D1F"/>
                </a:solidFill>
                <a:latin typeface="DM Sans"/>
              </a:rPr>
              <a:t>A 1.8M+ panel, or your own database.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80" y="3276518"/>
            <a:ext cx="5206869" cy="266693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1.8M+ pre-qualified respondents across 20+ countries</a:t>
            </a:r>
          </a:p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Partner network — Cint, Prolific, Respondent IO — reaching 50+ countries</a:t>
            </a:r>
          </a:p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Or upload the client's own customer lists via CRM/API</a:t>
            </a:r>
          </a:p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Profiled, verified, recruited at a fraction of traditional cost</a:t>
            </a:r>
          </a:p>
        </p:txBody>
      </p:sp>
      <p:pic>
        <p:nvPicPr>
          <p:cNvPr id="6" name="Picture 5" descr="world-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596" y="1874195"/>
            <a:ext cx="5302117" cy="2982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1980" y="6019649"/>
            <a:ext cx="10667733" cy="9525"/>
          </a:xfrm>
          <a:prstGeom prst="rect">
            <a:avLst/>
          </a:prstGeom>
          <a:solidFill>
            <a:srgbClr val="E4E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71717A"/>
                </a:solidFill>
                <a:latin typeface="Inter"/>
              </a:rPr>
              <a:t>askyazi.com</a:t>
            </a:r>
          </a:p>
        </p:txBody>
      </p:sp>
      <p:pic>
        <p:nvPicPr>
          <p:cNvPr id="9" name="Picture 8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MARKET RESEARCH</a:t>
            </a:r>
          </a:p>
        </p:txBody>
      </p:sp>
      <p:pic>
        <p:nvPicPr>
          <p:cNvPr id="3" name="Picture 2" descr="yazi-wordmark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1980" y="1904952"/>
            <a:ext cx="2984425" cy="368290"/>
          </a:xfrm>
          <a:prstGeom prst="roundRect">
            <a:avLst>
              <a:gd name="adj" fmla="val 50000"/>
            </a:avLst>
          </a:prstGeom>
          <a:solidFill>
            <a:srgbClr val="111111"/>
          </a:solidFill>
          <a:ln w="12700">
            <a:solidFill>
              <a:srgbClr val="FA5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0" bIns="0"/>
          <a:lstStyle/>
          <a:p>
            <a:pPr algn="ctr"/>
            <a:r>
              <a:rPr sz="1200" b="1">
                <a:solidFill>
                  <a:srgbClr val="FA5400"/>
                </a:solidFill>
                <a:latin typeface="Inter"/>
              </a:rPr>
              <a:t>WhatsApp-native research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80" y="2489137"/>
            <a:ext cx="10286742" cy="2095447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4000"/>
              </a:lnSpc>
            </a:pPr>
            <a:r>
              <a:rPr sz="4200" b="1">
                <a:solidFill>
                  <a:srgbClr val="FFFFFF"/>
                </a:solidFill>
                <a:latin typeface="DM Sans"/>
              </a:rPr>
              <a:t>Full-method research on a </a:t>
            </a:r>
            <a:r>
              <a:rPr sz="4200" b="1">
                <a:solidFill>
                  <a:srgbClr val="FA5400"/>
                </a:solidFill>
                <a:latin typeface="DM Sans"/>
              </a:rPr>
              <a:t>1.8M+ panel</a:t>
            </a:r>
            <a:r>
              <a:rPr sz="4200" b="1">
                <a:solidFill>
                  <a:srgbClr val="FFFFFF"/>
                </a:solidFill>
                <a:latin typeface="DM Sans"/>
              </a:rPr>
              <a:t> — quant, qual and everything between.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80" y="4635384"/>
            <a:ext cx="8508787" cy="126996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2000"/>
              </a:lnSpc>
            </a:pPr>
            <a:r>
              <a:rPr sz="1650" b="0">
                <a:solidFill>
                  <a:srgbClr val="A6A6AB"/>
                </a:solidFill>
                <a:latin typeface="Inter"/>
              </a:rPr>
              <a:t>Brand tracking, concept &amp; pricing tests, ad testing, AI interviews and diary studies. Fielded conversationally over WhatsApp across 20+ countries, in 150+ languages.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A6A6AB"/>
                </a:solidFill>
                <a:latin typeface="Inter"/>
              </a:rPr>
              <a:t>askyazi.com</a:t>
            </a:r>
          </a:p>
        </p:txBody>
      </p:sp>
      <p:pic>
        <p:nvPicPr>
          <p:cNvPr id="8" name="Picture 7" descr="yazi-wordmark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MARKET RESEARCH · HOW IT WORKS</a:t>
            </a:r>
          </a:p>
        </p:txBody>
      </p:sp>
      <p:pic>
        <p:nvPicPr>
          <p:cNvPr id="3" name="Picture 2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80" y="1587460"/>
            <a:ext cx="10159746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100" b="1">
                <a:solidFill>
                  <a:srgbClr val="1D1D1F"/>
                </a:solidFill>
                <a:latin typeface="DM Sans"/>
              </a:rPr>
              <a:t>From brief to fielded study in hours, not weeks.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80" y="2324041"/>
            <a:ext cx="9524761" cy="3174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0">
                <a:solidFill>
                  <a:srgbClr val="71717A"/>
                </a:solidFill>
                <a:latin typeface="Inter"/>
              </a:rPr>
              <a:t>A conversational field method that holds up to agency rigour.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1980" y="2984425"/>
            <a:ext cx="2533586" cy="236214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Oval 6"/>
          <p:cNvSpPr/>
          <p:nvPr/>
        </p:nvSpPr>
        <p:spPr>
          <a:xfrm>
            <a:off x="1003274" y="3263818"/>
            <a:ext cx="355591" cy="355591"/>
          </a:xfrm>
          <a:prstGeom prst="ellipse">
            <a:avLst/>
          </a:prstGeom>
          <a:solidFill>
            <a:srgbClr val="FFE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0" rIns="0" tIns="0" bIns="0"/>
          <a:lstStyle/>
          <a:p>
            <a:pPr algn="ctr"/>
            <a:r>
              <a:rPr sz="1400" b="1">
                <a:solidFill>
                  <a:srgbClr val="FA5400"/>
                </a:solidFill>
                <a:latin typeface="DM Sans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3274" y="3797205"/>
            <a:ext cx="2050998" cy="3174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1D1D1F"/>
                </a:solidFill>
                <a:latin typeface="DM Sans"/>
              </a:rPr>
              <a:t>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3274" y="4140096"/>
            <a:ext cx="2076398" cy="107947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71717A"/>
                </a:solidFill>
                <a:latin typeface="Inter"/>
              </a:rPr>
              <a:t>AI-assisted scripting with skip logic, randomisation and adaptive follow-ups. Quant and qual in one flow.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73363" y="2984425"/>
            <a:ext cx="2533586" cy="236214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Oval 10"/>
          <p:cNvSpPr/>
          <p:nvPr/>
        </p:nvSpPr>
        <p:spPr>
          <a:xfrm>
            <a:off x="3714657" y="3263818"/>
            <a:ext cx="355591" cy="355591"/>
          </a:xfrm>
          <a:prstGeom prst="ellipse">
            <a:avLst/>
          </a:prstGeom>
          <a:solidFill>
            <a:srgbClr val="FFE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0" rIns="0" tIns="0" bIns="0"/>
          <a:lstStyle/>
          <a:p>
            <a:pPr algn="ctr"/>
            <a:r>
              <a:rPr sz="1400" b="1">
                <a:solidFill>
                  <a:srgbClr val="FA5400"/>
                </a:solidFill>
                <a:latin typeface="DM Sans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4657" y="3797205"/>
            <a:ext cx="2050998" cy="3174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1D1D1F"/>
                </a:solidFill>
                <a:latin typeface="DM Sans"/>
              </a:rPr>
              <a:t>Recruit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657" y="4140096"/>
            <a:ext cx="2076398" cy="107947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71717A"/>
                </a:solidFill>
                <a:latin typeface="Inter"/>
              </a:rPr>
              <a:t>Tap the 1.8M+ panel or upload the client's own database. Verified, profiled respondents across 20+ countries.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84745" y="2984425"/>
            <a:ext cx="2533586" cy="236214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Oval 14"/>
          <p:cNvSpPr/>
          <p:nvPr/>
        </p:nvSpPr>
        <p:spPr>
          <a:xfrm>
            <a:off x="6426039" y="3263818"/>
            <a:ext cx="355591" cy="355591"/>
          </a:xfrm>
          <a:prstGeom prst="ellipse">
            <a:avLst/>
          </a:prstGeom>
          <a:solidFill>
            <a:srgbClr val="FFE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0" rIns="0" tIns="0" bIns="0"/>
          <a:lstStyle/>
          <a:p>
            <a:pPr algn="ctr"/>
            <a:r>
              <a:rPr sz="1400" b="1">
                <a:solidFill>
                  <a:srgbClr val="FA5400"/>
                </a:solidFill>
                <a:latin typeface="DM Sans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6039" y="3797205"/>
            <a:ext cx="2050998" cy="3174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1D1D1F"/>
                </a:solidFill>
                <a:latin typeface="DM Sans"/>
              </a:rPr>
              <a:t>Field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6039" y="4140096"/>
            <a:ext cx="2076398" cy="107947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71717A"/>
                </a:solidFill>
                <a:latin typeface="Inter"/>
              </a:rPr>
              <a:t>Respondents reply in WhatsApp — text, voice or video — in 150+ languages with live translation. PII auto-masked.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896127" y="2984425"/>
            <a:ext cx="2533586" cy="236214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4E4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9137421" y="3263818"/>
            <a:ext cx="355591" cy="355591"/>
          </a:xfrm>
          <a:prstGeom prst="ellipse">
            <a:avLst/>
          </a:prstGeom>
          <a:solidFill>
            <a:srgbClr val="FFE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0" rIns="0" tIns="0" bIns="0"/>
          <a:lstStyle/>
          <a:p>
            <a:pPr algn="ctr"/>
            <a:r>
              <a:rPr sz="1400" b="1">
                <a:solidFill>
                  <a:srgbClr val="FA5400"/>
                </a:solidFill>
                <a:latin typeface="DM Sans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37421" y="3797205"/>
            <a:ext cx="2050998" cy="3174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1D1D1F"/>
                </a:solidFill>
                <a:latin typeface="DM Sans"/>
              </a:rPr>
              <a:t>Analyse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37421" y="4140096"/>
            <a:ext cx="2076398" cy="107947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71717A"/>
                </a:solidFill>
                <a:latin typeface="Inter"/>
              </a:rPr>
              <a:t>Real-time themes, cross-tabs and AI summaries. Export clean data straight into your reporting.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1980" y="6019649"/>
            <a:ext cx="10667733" cy="9525"/>
          </a:xfrm>
          <a:prstGeom prst="rect">
            <a:avLst/>
          </a:prstGeom>
          <a:solidFill>
            <a:srgbClr val="E4E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71717A"/>
                </a:solidFill>
                <a:latin typeface="Inter"/>
              </a:rPr>
              <a:t>Van Westendorp · Gabor-Granger · concept &amp; ad testing · brand tracking · AI interviews</a:t>
            </a:r>
          </a:p>
        </p:txBody>
      </p:sp>
      <p:pic>
        <p:nvPicPr>
          <p:cNvPr id="24" name="Picture 23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MARKET RESEARCH · OUTPUT</a:t>
            </a:r>
          </a:p>
        </p:txBody>
      </p:sp>
      <p:pic>
        <p:nvPicPr>
          <p:cNvPr id="3" name="Picture 2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80" y="1803354"/>
            <a:ext cx="5079873" cy="133346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000" b="1">
                <a:solidFill>
                  <a:srgbClr val="1D1D1F"/>
                </a:solidFill>
                <a:latin typeface="DM Sans"/>
              </a:rPr>
              <a:t>Live analytics, exportable to PowerPoint.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80" y="3276518"/>
            <a:ext cx="5206869" cy="266693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Real-time completion, reach and median-time tracking as the study fields</a:t>
            </a:r>
          </a:p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Interactive bar charts with filtering and cross-tab capabilities</a:t>
            </a:r>
          </a:p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AI analysis surfaces the “so what” on every question</a:t>
            </a:r>
          </a:p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One-click export straight to PowerPoint or your stats package</a:t>
            </a:r>
          </a:p>
        </p:txBody>
      </p:sp>
      <p:pic>
        <p:nvPicPr>
          <p:cNvPr id="6" name="Picture 5" descr="quant-graph-da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596" y="1914045"/>
            <a:ext cx="5302117" cy="29027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1980" y="6019649"/>
            <a:ext cx="10667733" cy="9525"/>
          </a:xfrm>
          <a:prstGeom prst="rect">
            <a:avLst/>
          </a:prstGeom>
          <a:solidFill>
            <a:srgbClr val="E4E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71717A"/>
                </a:solidFill>
                <a:latin typeface="Inter"/>
              </a:rPr>
              <a:t>askyazi.com</a:t>
            </a:r>
          </a:p>
        </p:txBody>
      </p:sp>
      <p:pic>
        <p:nvPicPr>
          <p:cNvPr id="9" name="Picture 8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MARKET RESEARCH · QUALITATIVE</a:t>
            </a:r>
          </a:p>
        </p:txBody>
      </p:sp>
      <p:pic>
        <p:nvPicPr>
          <p:cNvPr id="3" name="Picture 2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80" y="1803354"/>
            <a:ext cx="5079873" cy="133346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000" b="1">
                <a:solidFill>
                  <a:srgbClr val="1D1D1F"/>
                </a:solidFill>
                <a:latin typeface="DM Sans"/>
              </a:rPr>
              <a:t>Qual depth, at survey-level scale.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80" y="3276518"/>
            <a:ext cx="5206869" cy="266693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1">
                <a:solidFill>
                  <a:srgbClr val="1D1D1F"/>
                </a:solidFill>
                <a:latin typeface="Inter"/>
              </a:rPr>
              <a:t>Immersive chat view</a:t>
            </a:r>
            <a:r>
              <a:rPr sz="1350" b="0">
                <a:solidFill>
                  <a:srgbClr val="1D1D1F"/>
                </a:solidFill>
                <a:latin typeface="Inter"/>
              </a:rPr>
              <a:t> — transcripts plus voice &amp; video, with image meta-text</a:t>
            </a:r>
          </a:p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1">
                <a:solidFill>
                  <a:srgbClr val="1D1D1F"/>
                </a:solidFill>
                <a:latin typeface="Inter"/>
              </a:rPr>
              <a:t>Media gallery</a:t>
            </a:r>
            <a:r>
              <a:rPr sz="1350" b="0">
                <a:solidFill>
                  <a:srgbClr val="1D1D1F"/>
                </a:solidFill>
                <a:latin typeface="Inter"/>
              </a:rPr>
              <a:t> — browse and download every rich-media response</a:t>
            </a:r>
          </a:p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1">
                <a:solidFill>
                  <a:srgbClr val="1D1D1F"/>
                </a:solidFill>
                <a:latin typeface="Inter"/>
              </a:rPr>
              <a:t>Agent takeover</a:t>
            </a:r>
            <a:r>
              <a:rPr sz="1350" b="0">
                <a:solidFill>
                  <a:srgbClr val="1D1D1F"/>
                </a:solidFill>
                <a:latin typeface="Inter"/>
              </a:rPr>
              <a:t> — step in as a human moderator to probe in real time</a:t>
            </a:r>
          </a:p>
          <a:p>
            <a:pPr algn="l">
              <a:lnSpc>
                <a:spcPct val="118000"/>
              </a:lnSpc>
              <a:spcAft>
                <a:spcPts val="1500"/>
              </a:spcAft>
            </a:pPr>
            <a:r>
              <a:rPr sz="1350" b="1">
                <a:solidFill>
                  <a:srgbClr val="FA5400"/>
                </a:solidFill>
                <a:latin typeface="Inter"/>
              </a:rPr>
              <a:t>•   </a:t>
            </a:r>
            <a:r>
              <a:rPr sz="1350" b="0">
                <a:solidFill>
                  <a:srgbClr val="1D1D1F"/>
                </a:solidFill>
                <a:latin typeface="Inter"/>
              </a:rPr>
              <a:t>AI threads themes across every participant, in 150+ languages</a:t>
            </a:r>
          </a:p>
        </p:txBody>
      </p:sp>
      <p:pic>
        <p:nvPicPr>
          <p:cNvPr id="6" name="Picture 5" descr="qual-transcrip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596" y="1661899"/>
            <a:ext cx="5302116" cy="3407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1980" y="6019649"/>
            <a:ext cx="10667733" cy="9525"/>
          </a:xfrm>
          <a:prstGeom prst="rect">
            <a:avLst/>
          </a:prstGeom>
          <a:solidFill>
            <a:srgbClr val="E4E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71717A"/>
                </a:solidFill>
                <a:latin typeface="Inter"/>
              </a:rPr>
              <a:t>askyazi.com</a:t>
            </a:r>
          </a:p>
        </p:txBody>
      </p:sp>
      <p:pic>
        <p:nvPicPr>
          <p:cNvPr id="9" name="Picture 8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MARKET RESEARCH · WHY WHATSAPP</a:t>
            </a:r>
          </a:p>
        </p:txBody>
      </p:sp>
      <p:pic>
        <p:nvPicPr>
          <p:cNvPr id="3" name="Picture 2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80" y="1587460"/>
            <a:ext cx="10159746" cy="571485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100" b="1">
                <a:solidFill>
                  <a:srgbClr val="1D1D1F"/>
                </a:solidFill>
                <a:latin typeface="DM Sans"/>
              </a:rPr>
              <a:t>A better field method, on the numbers.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1980" y="2730431"/>
          <a:ext cx="10667731" cy="2920926"/>
        </p:xfrm>
        <a:graphic>
          <a:graphicData uri="http://schemas.openxmlformats.org/drawingml/2006/table">
            <a:tbl>
              <a:tblPr firstRow="0" bandRow="0">
                <a:tableStyleId>{2D5ABB26-0587-4C30-8999-92F81FD0307C}</a:tableStyleId>
              </a:tblPr>
              <a:tblGrid>
                <a:gridCol w="3047923"/>
                <a:gridCol w="3936901"/>
                <a:gridCol w="3682907"/>
              </a:tblGrid>
              <a:tr h="584185">
                <a:tc>
                  <a:txBody>
                    <a:bodyPr wrap="square"/>
                    <a:lstStyle/>
                    <a:p>
                      <a:r>
                        <a:rPr sz="1200" b="1" spc="120">
                          <a:solidFill>
                            <a:srgbClr val="71717A"/>
                          </a:solidFill>
                          <a:latin typeface="DM Sans"/>
                        </a:rPr>
                        <a:t>Metric</a:t>
                      </a:r>
                    </a:p>
                  </a:txBody>
                  <a:tcPr anchor="ctr" marL="228594" marT="139696" marB="139696">
                    <a:lnB w="9525" cap="flat">
                      <a:solidFill>
                        <a:srgbClr val="D2D2D7"/>
                      </a:solidFill>
                    </a:lnB>
                    <a:solidFill>
                      <a:srgbClr val="F7F8FA"/>
                    </a:solidFill>
                  </a:tcPr>
                </a:tc>
                <a:tc>
                  <a:txBody>
                    <a:bodyPr wrap="square"/>
                    <a:lstStyle/>
                    <a:p>
                      <a:r>
                        <a:rPr sz="1200" b="1" spc="120">
                          <a:solidFill>
                            <a:srgbClr val="71717A"/>
                          </a:solidFill>
                          <a:latin typeface="DM Sans"/>
                        </a:rPr>
                        <a:t>Traditional (email / phone / panel)</a:t>
                      </a:r>
                    </a:p>
                  </a:txBody>
                  <a:tcPr anchor="ctr" marL="228594" marT="139696" marB="139696">
                    <a:lnB w="9525" cap="flat">
                      <a:solidFill>
                        <a:srgbClr val="D2D2D7"/>
                      </a:solidFill>
                    </a:lnB>
                    <a:solidFill>
                      <a:srgbClr val="F7F8FA"/>
                    </a:solidFill>
                  </a:tcPr>
                </a:tc>
                <a:tc>
                  <a:txBody>
                    <a:bodyPr wrap="square"/>
                    <a:lstStyle/>
                    <a:p>
                      <a:r>
                        <a:rPr sz="1200" b="1" spc="120">
                          <a:solidFill>
                            <a:srgbClr val="71717A"/>
                          </a:solidFill>
                          <a:latin typeface="DM Sans"/>
                        </a:rPr>
                        <a:t>WhatsApp via Yazi</a:t>
                      </a:r>
                    </a:p>
                  </a:txBody>
                  <a:tcPr anchor="ctr" marL="228594" marT="139696" marB="139696">
                    <a:lnB w="9525" cap="flat">
                      <a:solidFill>
                        <a:srgbClr val="D2D2D7"/>
                      </a:solidFill>
                    </a:lnB>
                    <a:solidFill>
                      <a:srgbClr val="F7F8FA"/>
                    </a:solidFill>
                  </a:tcPr>
                </a:tc>
              </a:tr>
              <a:tr h="584185">
                <a:tc>
                  <a:txBody>
                    <a:bodyPr wrap="square"/>
                    <a:lstStyle/>
                    <a:p>
                      <a:r>
                        <a:rPr sz="1500" b="1">
                          <a:solidFill>
                            <a:srgbClr val="1D1D1F"/>
                          </a:solidFill>
                          <a:latin typeface="Inter"/>
                        </a:rPr>
                        <a:t>Response rate</a:t>
                      </a:r>
                    </a:p>
                  </a:txBody>
                  <a:tcPr anchor="ctr" marL="228594" marT="139696" marB="139696">
                    <a:lnB w="9525" cap="flat">
                      <a:solidFill>
                        <a:srgbClr val="D2D2D7"/>
                      </a:solidFill>
                    </a:lnB>
                    <a:solidFill>
                      <a:srgbClr val="F7F8FA"/>
                    </a:solidFill>
                  </a:tcPr>
                </a:tc>
                <a:tc>
                  <a:txBody>
                    <a:bodyPr wrap="square"/>
                    <a:lstStyle/>
                    <a:p>
                      <a:r>
                        <a:rPr sz="1500">
                          <a:solidFill>
                            <a:srgbClr val="1D1D1F"/>
                          </a:solidFill>
                          <a:latin typeface="Inter"/>
                        </a:rPr>
                        <a:t>~3–5%</a:t>
                      </a:r>
                    </a:p>
                  </a:txBody>
                  <a:tcPr anchor="ctr" marL="228594" marT="139696" marB="139696">
                    <a:lnB w="9525" cap="flat">
                      <a:solidFill>
                        <a:srgbClr val="D2D2D7"/>
                      </a:solidFill>
                    </a:lnB>
                    <a:solidFill>
                      <a:srgbClr val="F7F8FA"/>
                    </a:solidFill>
                  </a:tcPr>
                </a:tc>
                <a:tc>
                  <a:txBody>
                    <a:bodyPr wrap="square"/>
                    <a:lstStyle/>
                    <a:p>
                      <a:r>
                        <a:rPr sz="1500" b="1">
                          <a:solidFill>
                            <a:srgbClr val="FA5400"/>
                          </a:solidFill>
                          <a:latin typeface="DM Sans"/>
                        </a:rPr>
                        <a:t>68%+</a:t>
                      </a:r>
                    </a:p>
                  </a:txBody>
                  <a:tcPr anchor="ctr" marL="228594" marT="139696" marB="139696">
                    <a:lnB w="9525" cap="flat">
                      <a:solidFill>
                        <a:srgbClr val="D2D2D7"/>
                      </a:solidFill>
                    </a:lnB>
                    <a:solidFill>
                      <a:srgbClr val="F7F8FA"/>
                    </a:solidFill>
                  </a:tcPr>
                </a:tc>
              </a:tr>
              <a:tr h="584185">
                <a:tc>
                  <a:txBody>
                    <a:bodyPr wrap="square"/>
                    <a:lstStyle/>
                    <a:p>
                      <a:r>
                        <a:rPr sz="1500" b="1">
                          <a:solidFill>
                            <a:srgbClr val="1D1D1F"/>
                          </a:solidFill>
                          <a:latin typeface="Inter"/>
                        </a:rPr>
                        <a:t>Time to complete</a:t>
                      </a:r>
                    </a:p>
                  </a:txBody>
                  <a:tcPr anchor="ctr" marL="228594" marT="139696" marB="139696">
                    <a:lnB w="9525" cap="flat">
                      <a:solidFill>
                        <a:srgbClr val="D2D2D7"/>
                      </a:solidFill>
                    </a:lnB>
                    <a:solidFill>
                      <a:srgbClr val="F7F8FA"/>
                    </a:solidFill>
                  </a:tcPr>
                </a:tc>
                <a:tc>
                  <a:txBody>
                    <a:bodyPr wrap="square"/>
                    <a:lstStyle/>
                    <a:p>
                      <a:r>
                        <a:rPr sz="1500">
                          <a:solidFill>
                            <a:srgbClr val="1D1D1F"/>
                          </a:solidFill>
                          <a:latin typeface="Inter"/>
                        </a:rPr>
                        <a:t>3–5 days</a:t>
                      </a:r>
                    </a:p>
                  </a:txBody>
                  <a:tcPr anchor="ctr" marL="228594" marT="139696" marB="139696">
                    <a:lnB w="9525" cap="flat">
                      <a:solidFill>
                        <a:srgbClr val="D2D2D7"/>
                      </a:solidFill>
                    </a:lnB>
                    <a:solidFill>
                      <a:srgbClr val="F7F8FA"/>
                    </a:solidFill>
                  </a:tcPr>
                </a:tc>
                <a:tc>
                  <a:txBody>
                    <a:bodyPr wrap="square"/>
                    <a:lstStyle/>
                    <a:p>
                      <a:r>
                        <a:rPr sz="1500" b="1">
                          <a:solidFill>
                            <a:srgbClr val="FA5400"/>
                          </a:solidFill>
                          <a:latin typeface="DM Sans"/>
                        </a:rPr>
                        <a:t>&lt; 2 hours</a:t>
                      </a:r>
                    </a:p>
                  </a:txBody>
                  <a:tcPr anchor="ctr" marL="228594" marT="139696" marB="139696">
                    <a:lnB w="9525" cap="flat">
                      <a:solidFill>
                        <a:srgbClr val="D2D2D7"/>
                      </a:solidFill>
                    </a:lnB>
                    <a:solidFill>
                      <a:srgbClr val="F7F8FA"/>
                    </a:solidFill>
                  </a:tcPr>
                </a:tc>
              </a:tr>
              <a:tr h="584185">
                <a:tc>
                  <a:txBody>
                    <a:bodyPr wrap="square"/>
                    <a:lstStyle/>
                    <a:p>
                      <a:r>
                        <a:rPr sz="1500" b="1">
                          <a:solidFill>
                            <a:srgbClr val="1D1D1F"/>
                          </a:solidFill>
                          <a:latin typeface="Inter"/>
                        </a:rPr>
                        <a:t>Cost per complete</a:t>
                      </a:r>
                    </a:p>
                  </a:txBody>
                  <a:tcPr anchor="ctr" marL="228594" marT="139696" marB="139696">
                    <a:lnB w="9525" cap="flat">
                      <a:solidFill>
                        <a:srgbClr val="D2D2D7"/>
                      </a:solidFill>
                    </a:lnB>
                    <a:solidFill>
                      <a:srgbClr val="F7F8FA"/>
                    </a:solidFill>
                  </a:tcPr>
                </a:tc>
                <a:tc>
                  <a:txBody>
                    <a:bodyPr wrap="square"/>
                    <a:lstStyle/>
                    <a:p>
                      <a:r>
                        <a:rPr sz="1500">
                          <a:solidFill>
                            <a:srgbClr val="1D1D1F"/>
                          </a:solidFill>
                          <a:latin typeface="Inter"/>
                        </a:rPr>
                        <a:t>$15–25</a:t>
                      </a:r>
                    </a:p>
                  </a:txBody>
                  <a:tcPr anchor="ctr" marL="228594" marT="139696" marB="139696">
                    <a:lnB w="9525" cap="flat">
                      <a:solidFill>
                        <a:srgbClr val="D2D2D7"/>
                      </a:solidFill>
                    </a:lnB>
                    <a:solidFill>
                      <a:srgbClr val="F7F8FA"/>
                    </a:solidFill>
                  </a:tcPr>
                </a:tc>
                <a:tc>
                  <a:txBody>
                    <a:bodyPr wrap="square"/>
                    <a:lstStyle/>
                    <a:p>
                      <a:r>
                        <a:rPr sz="1500" b="1">
                          <a:solidFill>
                            <a:srgbClr val="FA5400"/>
                          </a:solidFill>
                          <a:latin typeface="DM Sans"/>
                        </a:rPr>
                        <a:t>$0.50</a:t>
                      </a:r>
                    </a:p>
                  </a:txBody>
                  <a:tcPr anchor="ctr" marL="228594" marT="139696" marB="139696">
                    <a:lnB w="9525" cap="flat">
                      <a:solidFill>
                        <a:srgbClr val="D2D2D7"/>
                      </a:solidFill>
                    </a:lnB>
                    <a:solidFill>
                      <a:srgbClr val="F7F8FA"/>
                    </a:solidFill>
                  </a:tcPr>
                </a:tc>
              </a:tr>
              <a:tr h="584186">
                <a:tc>
                  <a:txBody>
                    <a:bodyPr wrap="square"/>
                    <a:lstStyle/>
                    <a:p>
                      <a:r>
                        <a:rPr sz="1500" b="1">
                          <a:solidFill>
                            <a:srgbClr val="1D1D1F"/>
                          </a:solidFill>
                          <a:latin typeface="Inter"/>
                        </a:rPr>
                        <a:t>Data depth</a:t>
                      </a:r>
                    </a:p>
                  </a:txBody>
                  <a:tcPr anchor="ctr" marL="228594" marT="139696" marB="139696">
                    <a:lnB w="9525" cap="flat">
                      <a:solidFill>
                        <a:srgbClr val="D2D2D7"/>
                      </a:solidFill>
                    </a:lnB>
                    <a:solidFill>
                      <a:srgbClr val="F7F8FA"/>
                    </a:solidFill>
                  </a:tcPr>
                </a:tc>
                <a:tc>
                  <a:txBody>
                    <a:bodyPr wrap="square"/>
                    <a:lstStyle/>
                    <a:p>
                      <a:r>
                        <a:rPr sz="1500">
                          <a:solidFill>
                            <a:srgbClr val="1D1D1F"/>
                          </a:solidFill>
                          <a:latin typeface="Inter"/>
                        </a:rPr>
                        <a:t>Fixed-form, text only</a:t>
                      </a:r>
                    </a:p>
                  </a:txBody>
                  <a:tcPr anchor="ctr" marL="228594" marT="139696" marB="139696">
                    <a:lnB w="9525" cap="flat">
                      <a:solidFill>
                        <a:srgbClr val="D2D2D7"/>
                      </a:solidFill>
                    </a:lnB>
                    <a:solidFill>
                      <a:srgbClr val="F7F8FA"/>
                    </a:solidFill>
                  </a:tcPr>
                </a:tc>
                <a:tc>
                  <a:txBody>
                    <a:bodyPr wrap="square"/>
                    <a:lstStyle/>
                    <a:p>
                      <a:r>
                        <a:rPr sz="1500" b="1">
                          <a:solidFill>
                            <a:srgbClr val="FA5400"/>
                          </a:solidFill>
                          <a:latin typeface="DM Sans"/>
                        </a:rPr>
                        <a:t>Text · voice · video, 150+ languages</a:t>
                      </a:r>
                    </a:p>
                  </a:txBody>
                  <a:tcPr anchor="ctr" marL="228594" marT="139696" marB="139696">
                    <a:lnB w="9525" cap="flat">
                      <a:solidFill>
                        <a:srgbClr val="D2D2D7"/>
                      </a:solidFill>
                    </a:lnB>
                    <a:solidFill>
                      <a:srgbClr val="F7F8FA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61980" y="6019649"/>
            <a:ext cx="10667733" cy="9525"/>
          </a:xfrm>
          <a:prstGeom prst="rect">
            <a:avLst/>
          </a:prstGeom>
          <a:solidFill>
            <a:srgbClr val="E4E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71717A"/>
                </a:solidFill>
                <a:latin typeface="Inter"/>
              </a:rPr>
              <a:t>Featured in News24, TimesLive &amp; Mail &amp; Guardian — Yazi SA Fuel &amp; Energy Sentiment Study, 2026</a:t>
            </a:r>
          </a:p>
        </p:txBody>
      </p:sp>
      <p:pic>
        <p:nvPicPr>
          <p:cNvPr id="8" name="Picture 7" descr="yazi-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609584"/>
            <a:ext cx="7619809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1" spc="180">
                <a:solidFill>
                  <a:srgbClr val="FA5400"/>
                </a:solidFill>
                <a:latin typeface="DM Sans"/>
              </a:rPr>
              <a:t>DIARY STUDY</a:t>
            </a:r>
          </a:p>
        </p:txBody>
      </p:sp>
      <p:pic>
        <p:nvPicPr>
          <p:cNvPr id="3" name="Picture 2" descr="yazi-wordmark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38" y="584185"/>
            <a:ext cx="833428" cy="3047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1980" y="1904952"/>
            <a:ext cx="3555911" cy="368290"/>
          </a:xfrm>
          <a:prstGeom prst="roundRect">
            <a:avLst>
              <a:gd name="adj" fmla="val 50000"/>
            </a:avLst>
          </a:prstGeom>
          <a:solidFill>
            <a:srgbClr val="111111"/>
          </a:solidFill>
          <a:ln w="12700">
            <a:solidFill>
              <a:srgbClr val="FA5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0" bIns="0"/>
          <a:lstStyle/>
          <a:p>
            <a:pPr algn="ctr"/>
            <a:r>
              <a:rPr sz="1200" b="1">
                <a:solidFill>
                  <a:srgbClr val="FA5400"/>
                </a:solidFill>
                <a:latin typeface="Inter"/>
              </a:rPr>
              <a:t>Longitudinal · In-the-moment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80" y="2489137"/>
            <a:ext cx="10286742" cy="2095447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4000"/>
              </a:lnSpc>
            </a:pPr>
            <a:r>
              <a:rPr sz="4200" b="1">
                <a:solidFill>
                  <a:srgbClr val="FFFFFF"/>
                </a:solidFill>
                <a:latin typeface="DM Sans"/>
              </a:rPr>
              <a:t>Capture behaviour </a:t>
            </a:r>
            <a:r>
              <a:rPr sz="4200" b="1">
                <a:solidFill>
                  <a:srgbClr val="FA5400"/>
                </a:solidFill>
                <a:latin typeface="DM Sans"/>
              </a:rPr>
              <a:t>as it happens</a:t>
            </a:r>
            <a:r>
              <a:rPr sz="4200" b="1">
                <a:solidFill>
                  <a:srgbClr val="FFFFFF"/>
                </a:solidFill>
                <a:latin typeface="DM Sans"/>
              </a:rPr>
              <a:t> — over days, not in hindsight.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80" y="4635384"/>
            <a:ext cx="8508787" cy="126996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2000"/>
              </a:lnSpc>
            </a:pPr>
            <a:r>
              <a:rPr sz="1650" b="0">
                <a:solidFill>
                  <a:srgbClr val="A6A6AB"/>
                </a:solidFill>
                <a:latin typeface="Inter"/>
              </a:rPr>
              <a:t>Scheduled WhatsApp prompts collect text, photo, voice and video entries in the moment, over the life of the study. The richness of a diary study, without the drop-off of an app.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980" y="6146646"/>
            <a:ext cx="8254793" cy="253993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A6A6AB"/>
                </a:solidFill>
                <a:latin typeface="Inter"/>
              </a:rPr>
              <a:t>askyazi.com</a:t>
            </a:r>
          </a:p>
        </p:txBody>
      </p:sp>
      <p:pic>
        <p:nvPicPr>
          <p:cNvPr id="8" name="Picture 7" descr="yazi-wordmark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31" y="6133946"/>
            <a:ext cx="520892" cy="1904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