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61980" y="609584"/>
            <a:ext cx="7619809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spc="180">
                <a:solidFill>
                  <a:srgbClr val="FA5400"/>
                </a:solidFill>
                <a:latin typeface="DM Sans"/>
              </a:rPr>
              <a:t>MARKET RESEARCH</a:t>
            </a:r>
          </a:p>
        </p:txBody>
      </p:sp>
      <p:pic>
        <p:nvPicPr>
          <p:cNvPr id="3" name="Picture 2" descr="yazi-wordmark-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238" y="584185"/>
            <a:ext cx="833428" cy="304792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761980" y="1904952"/>
            <a:ext cx="2984425" cy="368290"/>
          </a:xfrm>
          <a:prstGeom prst="roundRect">
            <a:avLst>
              <a:gd name="adj" fmla="val 50000"/>
            </a:avLst>
          </a:prstGeom>
          <a:solidFill>
            <a:srgbClr val="111111"/>
          </a:solidFill>
          <a:ln w="12700">
            <a:solidFill>
              <a:srgbClr val="FA5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0" bIns="0"/>
          <a:lstStyle/>
          <a:p>
            <a:pPr algn="ctr"/>
            <a:r>
              <a:rPr sz="1200" b="1">
                <a:solidFill>
                  <a:srgbClr val="FA5400"/>
                </a:solidFill>
                <a:latin typeface="Inter"/>
              </a:rPr>
              <a:t>WhatsApp-native research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1980" y="2489137"/>
            <a:ext cx="10286742" cy="209544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sz="4200" b="1">
                <a:solidFill>
                  <a:srgbClr val="FFFFFF"/>
                </a:solidFill>
                <a:latin typeface="DM Sans"/>
              </a:rPr>
              <a:t>Full-method research on a </a:t>
            </a:r>
            <a:r>
              <a:rPr sz="4200" b="1">
                <a:solidFill>
                  <a:srgbClr val="FA5400"/>
                </a:solidFill>
                <a:latin typeface="DM Sans"/>
              </a:rPr>
              <a:t>1.8M+ panel</a:t>
            </a:r>
            <a:r>
              <a:rPr sz="4200" b="1">
                <a:solidFill>
                  <a:srgbClr val="FFFFFF"/>
                </a:solidFill>
                <a:latin typeface="DM Sans"/>
              </a:rPr>
              <a:t> — quant, qual and everything between.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1980" y="4635384"/>
            <a:ext cx="8508787" cy="12699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2000"/>
              </a:lnSpc>
            </a:pPr>
            <a:r>
              <a:rPr sz="1650" b="0">
                <a:solidFill>
                  <a:srgbClr val="A6A6AB"/>
                </a:solidFill>
                <a:latin typeface="Inter"/>
              </a:rPr>
              <a:t>Brand tracking, concept &amp; pricing tests, ad testing, AI interviews and diary studies. Fielded conversationally over WhatsApp across 20+ countries, in 150+ languages.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1980" y="6146646"/>
            <a:ext cx="8254793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A6A6AB"/>
                </a:solidFill>
                <a:latin typeface="Inter"/>
              </a:rPr>
              <a:t>askyazi.com</a:t>
            </a:r>
          </a:p>
        </p:txBody>
      </p:sp>
      <p:pic>
        <p:nvPicPr>
          <p:cNvPr id="8" name="Picture 7" descr="yazi-wordmark-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231" y="6133946"/>
            <a:ext cx="520892" cy="1904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61980" y="609584"/>
            <a:ext cx="7619809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spc="180">
                <a:solidFill>
                  <a:srgbClr val="FA5400"/>
                </a:solidFill>
                <a:latin typeface="DM Sans"/>
              </a:rPr>
              <a:t>MARKET RESEARCH · HOW IT WORKS</a:t>
            </a:r>
          </a:p>
        </p:txBody>
      </p:sp>
      <p:pic>
        <p:nvPicPr>
          <p:cNvPr id="3" name="Picture 2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238" y="584185"/>
            <a:ext cx="833428" cy="3047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1980" y="1587460"/>
            <a:ext cx="10159746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100" b="1">
                <a:solidFill>
                  <a:srgbClr val="1D1D1F"/>
                </a:solidFill>
                <a:latin typeface="DM Sans"/>
              </a:rPr>
              <a:t>From brief to fielded study in hours, not weeks.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1980" y="2324041"/>
            <a:ext cx="9524761" cy="31749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0">
                <a:solidFill>
                  <a:srgbClr val="71717A"/>
                </a:solidFill>
                <a:latin typeface="Inter"/>
              </a:rPr>
              <a:t>A conversational field method that holds up to agency rigour.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61980" y="2984425"/>
            <a:ext cx="2533586" cy="236214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003274" y="3263818"/>
            <a:ext cx="355591" cy="355591"/>
          </a:xfrm>
          <a:prstGeom prst="ellipse">
            <a:avLst/>
          </a:prstGeom>
          <a:solidFill>
            <a:srgbClr val="FFE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A5400"/>
                </a:solidFill>
                <a:latin typeface="DM Sans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3274" y="3797205"/>
            <a:ext cx="2050998" cy="31749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D1D1F"/>
                </a:solidFill>
                <a:latin typeface="DM Sans"/>
              </a:rPr>
              <a:t>Design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3274" y="4140096"/>
            <a:ext cx="2076398" cy="107947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>
                <a:solidFill>
                  <a:srgbClr val="71717A"/>
                </a:solidFill>
                <a:latin typeface="Inter"/>
              </a:rPr>
              <a:t>AI-assisted scripting with skip logic, randomisation and adaptive follow-ups. Quant and qual in one flow.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473363" y="2984425"/>
            <a:ext cx="2533586" cy="236214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3714657" y="3263818"/>
            <a:ext cx="355591" cy="355591"/>
          </a:xfrm>
          <a:prstGeom prst="ellipse">
            <a:avLst/>
          </a:prstGeom>
          <a:solidFill>
            <a:srgbClr val="FFE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A5400"/>
                </a:solidFill>
                <a:latin typeface="DM Sans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14657" y="3797205"/>
            <a:ext cx="2050998" cy="31749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D1D1F"/>
                </a:solidFill>
                <a:latin typeface="DM Sans"/>
              </a:rPr>
              <a:t>Recruit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14657" y="4140096"/>
            <a:ext cx="2076398" cy="107947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>
                <a:solidFill>
                  <a:srgbClr val="71717A"/>
                </a:solidFill>
                <a:latin typeface="Inter"/>
              </a:rPr>
              <a:t>Tap the 1.8M+ panel or upload the client's own database. Verified, profiled respondents across 20+ countries.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184745" y="2984425"/>
            <a:ext cx="2533586" cy="236214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26039" y="3263818"/>
            <a:ext cx="355591" cy="355591"/>
          </a:xfrm>
          <a:prstGeom prst="ellipse">
            <a:avLst/>
          </a:prstGeom>
          <a:solidFill>
            <a:srgbClr val="FFE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A5400"/>
                </a:solidFill>
                <a:latin typeface="DM Sans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26039" y="3797205"/>
            <a:ext cx="2050998" cy="31749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D1D1F"/>
                </a:solidFill>
                <a:latin typeface="DM Sans"/>
              </a:rPr>
              <a:t>Field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26039" y="4140096"/>
            <a:ext cx="2076398" cy="107947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>
                <a:solidFill>
                  <a:srgbClr val="71717A"/>
                </a:solidFill>
                <a:latin typeface="Inter"/>
              </a:rPr>
              <a:t>Respondents reply in WhatsApp — text, voice or video — in 150+ languages with live translation. PII auto-masked.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896127" y="2984425"/>
            <a:ext cx="2533586" cy="236214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9137421" y="3263818"/>
            <a:ext cx="355591" cy="355591"/>
          </a:xfrm>
          <a:prstGeom prst="ellipse">
            <a:avLst/>
          </a:prstGeom>
          <a:solidFill>
            <a:srgbClr val="FFE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A5400"/>
                </a:solidFill>
                <a:latin typeface="DM Sans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37421" y="3797205"/>
            <a:ext cx="2050998" cy="31749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D1D1F"/>
                </a:solidFill>
                <a:latin typeface="DM Sans"/>
              </a:rPr>
              <a:t>Analyse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37421" y="4140096"/>
            <a:ext cx="2076398" cy="107947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>
                <a:solidFill>
                  <a:srgbClr val="71717A"/>
                </a:solidFill>
                <a:latin typeface="Inter"/>
              </a:rPr>
              <a:t>Real-time themes, cross-tabs and AI summaries. Export clean data straight into your reporting.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61980" y="6019649"/>
            <a:ext cx="10667733" cy="9525"/>
          </a:xfrm>
          <a:prstGeom prst="rect">
            <a:avLst/>
          </a:prstGeom>
          <a:solidFill>
            <a:srgbClr val="E4E4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61980" y="6146646"/>
            <a:ext cx="8254793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71717A"/>
                </a:solidFill>
                <a:latin typeface="Inter"/>
              </a:rPr>
              <a:t>Van Westendorp · Gabor-Granger · concept &amp; ad testing · brand tracking · AI interviews</a:t>
            </a:r>
          </a:p>
        </p:txBody>
      </p:sp>
      <p:pic>
        <p:nvPicPr>
          <p:cNvPr id="24" name="Picture 23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231" y="6133946"/>
            <a:ext cx="520892" cy="19049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61980" y="609584"/>
            <a:ext cx="7619809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spc="180">
                <a:solidFill>
                  <a:srgbClr val="FA5400"/>
                </a:solidFill>
                <a:latin typeface="DM Sans"/>
              </a:rPr>
              <a:t>MARKET RESEARCH · OUTPUT</a:t>
            </a:r>
          </a:p>
        </p:txBody>
      </p:sp>
      <p:pic>
        <p:nvPicPr>
          <p:cNvPr id="3" name="Picture 2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238" y="584185"/>
            <a:ext cx="833428" cy="3047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1980" y="1803354"/>
            <a:ext cx="5079873" cy="133346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000" b="1">
                <a:solidFill>
                  <a:srgbClr val="1D1D1F"/>
                </a:solidFill>
                <a:latin typeface="DM Sans"/>
              </a:rPr>
              <a:t>Live analytics, exportable to PowerPoint.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1980" y="3276518"/>
            <a:ext cx="5206869" cy="266693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Real-time completion, reach and median-time tracking as the study fields</a:t>
            </a:r>
          </a:p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Interactive bar charts with filtering and cross-tab capabilities</a:t>
            </a:r>
          </a:p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AI analysis surfaces the “so what” on every question</a:t>
            </a:r>
          </a:p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One-click export straight to PowerPoint or your stats package</a:t>
            </a:r>
          </a:p>
        </p:txBody>
      </p:sp>
      <p:pic>
        <p:nvPicPr>
          <p:cNvPr id="6" name="Picture 5" descr="quant-graph-dat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7596" y="1914045"/>
            <a:ext cx="5302117" cy="290274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1980" y="6019649"/>
            <a:ext cx="10667733" cy="9525"/>
          </a:xfrm>
          <a:prstGeom prst="rect">
            <a:avLst/>
          </a:prstGeom>
          <a:solidFill>
            <a:srgbClr val="E4E4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61980" y="6146646"/>
            <a:ext cx="8254793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71717A"/>
                </a:solidFill>
                <a:latin typeface="Inter"/>
              </a:rPr>
              <a:t>askyazi.com</a:t>
            </a:r>
          </a:p>
        </p:txBody>
      </p:sp>
      <p:pic>
        <p:nvPicPr>
          <p:cNvPr id="9" name="Picture 8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231" y="6133946"/>
            <a:ext cx="520892" cy="1904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61980" y="609584"/>
            <a:ext cx="7619809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spc="180">
                <a:solidFill>
                  <a:srgbClr val="FA5400"/>
                </a:solidFill>
                <a:latin typeface="DM Sans"/>
              </a:rPr>
              <a:t>MARKET RESEARCH · QUALITATIVE</a:t>
            </a:r>
          </a:p>
        </p:txBody>
      </p:sp>
      <p:pic>
        <p:nvPicPr>
          <p:cNvPr id="3" name="Picture 2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238" y="584185"/>
            <a:ext cx="833428" cy="3047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1980" y="1803354"/>
            <a:ext cx="5079873" cy="133346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000" b="1">
                <a:solidFill>
                  <a:srgbClr val="1D1D1F"/>
                </a:solidFill>
                <a:latin typeface="DM Sans"/>
              </a:rPr>
              <a:t>Qual depth, at survey-level scale.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1980" y="3276518"/>
            <a:ext cx="5206869" cy="266693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1">
                <a:solidFill>
                  <a:srgbClr val="1D1D1F"/>
                </a:solidFill>
                <a:latin typeface="Inter"/>
              </a:rPr>
              <a:t>Immersive chat view</a:t>
            </a:r>
            <a:r>
              <a:rPr sz="1350" b="0">
                <a:solidFill>
                  <a:srgbClr val="1D1D1F"/>
                </a:solidFill>
                <a:latin typeface="Inter"/>
              </a:rPr>
              <a:t> — transcripts plus voice &amp; video, with image meta-text</a:t>
            </a:r>
          </a:p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1">
                <a:solidFill>
                  <a:srgbClr val="1D1D1F"/>
                </a:solidFill>
                <a:latin typeface="Inter"/>
              </a:rPr>
              <a:t>Media gallery</a:t>
            </a:r>
            <a:r>
              <a:rPr sz="1350" b="0">
                <a:solidFill>
                  <a:srgbClr val="1D1D1F"/>
                </a:solidFill>
                <a:latin typeface="Inter"/>
              </a:rPr>
              <a:t> — browse and download every rich-media response</a:t>
            </a:r>
          </a:p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1">
                <a:solidFill>
                  <a:srgbClr val="1D1D1F"/>
                </a:solidFill>
                <a:latin typeface="Inter"/>
              </a:rPr>
              <a:t>Agent takeover</a:t>
            </a:r>
            <a:r>
              <a:rPr sz="1350" b="0">
                <a:solidFill>
                  <a:srgbClr val="1D1D1F"/>
                </a:solidFill>
                <a:latin typeface="Inter"/>
              </a:rPr>
              <a:t> — step in as a human moderator to probe in real time</a:t>
            </a:r>
          </a:p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AI threads themes across every participant, in 150+ languages</a:t>
            </a:r>
          </a:p>
        </p:txBody>
      </p:sp>
      <p:pic>
        <p:nvPicPr>
          <p:cNvPr id="6" name="Picture 5" descr="qual-transcript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7596" y="1661899"/>
            <a:ext cx="5302116" cy="340703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1980" y="6019649"/>
            <a:ext cx="10667733" cy="9525"/>
          </a:xfrm>
          <a:prstGeom prst="rect">
            <a:avLst/>
          </a:prstGeom>
          <a:solidFill>
            <a:srgbClr val="E4E4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61980" y="6146646"/>
            <a:ext cx="8254793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71717A"/>
                </a:solidFill>
                <a:latin typeface="Inter"/>
              </a:rPr>
              <a:t>askyazi.com</a:t>
            </a:r>
          </a:p>
        </p:txBody>
      </p:sp>
      <p:pic>
        <p:nvPicPr>
          <p:cNvPr id="9" name="Picture 8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231" y="6133946"/>
            <a:ext cx="520892" cy="1904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61980" y="609584"/>
            <a:ext cx="7619809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spc="180">
                <a:solidFill>
                  <a:srgbClr val="FA5400"/>
                </a:solidFill>
                <a:latin typeface="DM Sans"/>
              </a:rPr>
              <a:t>MARKET RESEARCH · WHY WHATSAPP</a:t>
            </a:r>
          </a:p>
        </p:txBody>
      </p:sp>
      <p:pic>
        <p:nvPicPr>
          <p:cNvPr id="3" name="Picture 2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238" y="584185"/>
            <a:ext cx="833428" cy="3047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1980" y="1587460"/>
            <a:ext cx="10159746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100" b="1">
                <a:solidFill>
                  <a:srgbClr val="1D1D1F"/>
                </a:solidFill>
                <a:latin typeface="DM Sans"/>
              </a:rPr>
              <a:t>A better field method, on the numbers.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1980" y="2730431"/>
          <a:ext cx="10667731" cy="2920926"/>
        </p:xfrm>
        <a:graphic>
          <a:graphicData uri="http://schemas.openxmlformats.org/drawingml/2006/table">
            <a:tbl>
              <a:tblPr firstRow="0" bandRow="0">
                <a:tableStyleId>{2D5ABB26-0587-4C30-8999-92F81FD0307C}</a:tableStyleId>
              </a:tblPr>
              <a:tblGrid>
                <a:gridCol w="3047923"/>
                <a:gridCol w="3936901"/>
                <a:gridCol w="3682907"/>
              </a:tblGrid>
              <a:tr h="584185">
                <a:tc>
                  <a:txBody>
                    <a:bodyPr wrap="square"/>
                    <a:lstStyle/>
                    <a:p>
                      <a:r>
                        <a:rPr sz="1200" b="1" spc="120">
                          <a:solidFill>
                            <a:srgbClr val="71717A"/>
                          </a:solidFill>
                          <a:latin typeface="DM Sans"/>
                        </a:rPr>
                        <a:t>Metric</a:t>
                      </a:r>
                    </a:p>
                  </a:txBody>
                  <a:tcPr anchor="ctr" marL="228594" marT="139696" marB="139696">
                    <a:lnB w="9525" cap="flat">
                      <a:solidFill>
                        <a:srgbClr val="D2D2D7"/>
                      </a:solidFill>
                    </a:lnB>
                    <a:solidFill>
                      <a:srgbClr val="F7F8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200" b="1" spc="120">
                          <a:solidFill>
                            <a:srgbClr val="71717A"/>
                          </a:solidFill>
                          <a:latin typeface="DM Sans"/>
                        </a:rPr>
                        <a:t>Traditional (email / phone / panel)</a:t>
                      </a:r>
                    </a:p>
                  </a:txBody>
                  <a:tcPr anchor="ctr" marL="228594" marT="139696" marB="139696">
                    <a:lnB w="9525" cap="flat">
                      <a:solidFill>
                        <a:srgbClr val="D2D2D7"/>
                      </a:solidFill>
                    </a:lnB>
                    <a:solidFill>
                      <a:srgbClr val="F7F8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200" b="1" spc="120">
                          <a:solidFill>
                            <a:srgbClr val="71717A"/>
                          </a:solidFill>
                          <a:latin typeface="DM Sans"/>
                        </a:rPr>
                        <a:t>WhatsApp via Yazi</a:t>
                      </a:r>
                    </a:p>
                  </a:txBody>
                  <a:tcPr anchor="ctr" marL="228594" marT="139696" marB="139696">
                    <a:lnB w="9525" cap="flat">
                      <a:solidFill>
                        <a:srgbClr val="D2D2D7"/>
                      </a:solidFill>
                    </a:lnB>
                    <a:solidFill>
                      <a:srgbClr val="F7F8FA"/>
                    </a:solidFill>
                  </a:tcPr>
                </a:tc>
              </a:tr>
              <a:tr h="584185">
                <a:tc>
                  <a:txBody>
                    <a:bodyPr wrap="square"/>
                    <a:lstStyle/>
                    <a:p>
                      <a:r>
                        <a:rPr sz="1500" b="1">
                          <a:solidFill>
                            <a:srgbClr val="1D1D1F"/>
                          </a:solidFill>
                          <a:latin typeface="Inter"/>
                        </a:rPr>
                        <a:t>Response rate</a:t>
                      </a:r>
                    </a:p>
                  </a:txBody>
                  <a:tcPr anchor="ctr" marL="228594" marT="139696" marB="139696">
                    <a:lnB w="9525" cap="flat">
                      <a:solidFill>
                        <a:srgbClr val="D2D2D7"/>
                      </a:solidFill>
                    </a:lnB>
                    <a:solidFill>
                      <a:srgbClr val="F7F8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500">
                          <a:solidFill>
                            <a:srgbClr val="1D1D1F"/>
                          </a:solidFill>
                          <a:latin typeface="Inter"/>
                        </a:rPr>
                        <a:t>~3–5%</a:t>
                      </a:r>
                    </a:p>
                  </a:txBody>
                  <a:tcPr anchor="ctr" marL="228594" marT="139696" marB="139696">
                    <a:lnB w="9525" cap="flat">
                      <a:solidFill>
                        <a:srgbClr val="D2D2D7"/>
                      </a:solidFill>
                    </a:lnB>
                    <a:solidFill>
                      <a:srgbClr val="F7F8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500" b="1">
                          <a:solidFill>
                            <a:srgbClr val="FA5400"/>
                          </a:solidFill>
                          <a:latin typeface="DM Sans"/>
                        </a:rPr>
                        <a:t>68%+</a:t>
                      </a:r>
                    </a:p>
                  </a:txBody>
                  <a:tcPr anchor="ctr" marL="228594" marT="139696" marB="139696">
                    <a:lnB w="9525" cap="flat">
                      <a:solidFill>
                        <a:srgbClr val="D2D2D7"/>
                      </a:solidFill>
                    </a:lnB>
                    <a:solidFill>
                      <a:srgbClr val="F7F8FA"/>
                    </a:solidFill>
                  </a:tcPr>
                </a:tc>
              </a:tr>
              <a:tr h="584185">
                <a:tc>
                  <a:txBody>
                    <a:bodyPr wrap="square"/>
                    <a:lstStyle/>
                    <a:p>
                      <a:r>
                        <a:rPr sz="1500" b="1">
                          <a:solidFill>
                            <a:srgbClr val="1D1D1F"/>
                          </a:solidFill>
                          <a:latin typeface="Inter"/>
                        </a:rPr>
                        <a:t>Time to complete</a:t>
                      </a:r>
                    </a:p>
                  </a:txBody>
                  <a:tcPr anchor="ctr" marL="228594" marT="139696" marB="139696">
                    <a:lnB w="9525" cap="flat">
                      <a:solidFill>
                        <a:srgbClr val="D2D2D7"/>
                      </a:solidFill>
                    </a:lnB>
                    <a:solidFill>
                      <a:srgbClr val="F7F8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500">
                          <a:solidFill>
                            <a:srgbClr val="1D1D1F"/>
                          </a:solidFill>
                          <a:latin typeface="Inter"/>
                        </a:rPr>
                        <a:t>3–5 days</a:t>
                      </a:r>
                    </a:p>
                  </a:txBody>
                  <a:tcPr anchor="ctr" marL="228594" marT="139696" marB="139696">
                    <a:lnB w="9525" cap="flat">
                      <a:solidFill>
                        <a:srgbClr val="D2D2D7"/>
                      </a:solidFill>
                    </a:lnB>
                    <a:solidFill>
                      <a:srgbClr val="F7F8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500" b="1">
                          <a:solidFill>
                            <a:srgbClr val="FA5400"/>
                          </a:solidFill>
                          <a:latin typeface="DM Sans"/>
                        </a:rPr>
                        <a:t>&lt; 2 hours</a:t>
                      </a:r>
                    </a:p>
                  </a:txBody>
                  <a:tcPr anchor="ctr" marL="228594" marT="139696" marB="139696">
                    <a:lnB w="9525" cap="flat">
                      <a:solidFill>
                        <a:srgbClr val="D2D2D7"/>
                      </a:solidFill>
                    </a:lnB>
                    <a:solidFill>
                      <a:srgbClr val="F7F8FA"/>
                    </a:solidFill>
                  </a:tcPr>
                </a:tc>
              </a:tr>
              <a:tr h="584185">
                <a:tc>
                  <a:txBody>
                    <a:bodyPr wrap="square"/>
                    <a:lstStyle/>
                    <a:p>
                      <a:r>
                        <a:rPr sz="1500" b="1">
                          <a:solidFill>
                            <a:srgbClr val="1D1D1F"/>
                          </a:solidFill>
                          <a:latin typeface="Inter"/>
                        </a:rPr>
                        <a:t>Cost per complete</a:t>
                      </a:r>
                    </a:p>
                  </a:txBody>
                  <a:tcPr anchor="ctr" marL="228594" marT="139696" marB="139696">
                    <a:lnB w="9525" cap="flat">
                      <a:solidFill>
                        <a:srgbClr val="D2D2D7"/>
                      </a:solidFill>
                    </a:lnB>
                    <a:solidFill>
                      <a:srgbClr val="F7F8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500">
                          <a:solidFill>
                            <a:srgbClr val="1D1D1F"/>
                          </a:solidFill>
                          <a:latin typeface="Inter"/>
                        </a:rPr>
                        <a:t>$15–25</a:t>
                      </a:r>
                    </a:p>
                  </a:txBody>
                  <a:tcPr anchor="ctr" marL="228594" marT="139696" marB="139696">
                    <a:lnB w="9525" cap="flat">
                      <a:solidFill>
                        <a:srgbClr val="D2D2D7"/>
                      </a:solidFill>
                    </a:lnB>
                    <a:solidFill>
                      <a:srgbClr val="F7F8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500" b="1">
                          <a:solidFill>
                            <a:srgbClr val="FA5400"/>
                          </a:solidFill>
                          <a:latin typeface="DM Sans"/>
                        </a:rPr>
                        <a:t>$0.50</a:t>
                      </a:r>
                    </a:p>
                  </a:txBody>
                  <a:tcPr anchor="ctr" marL="228594" marT="139696" marB="139696">
                    <a:lnB w="9525" cap="flat">
                      <a:solidFill>
                        <a:srgbClr val="D2D2D7"/>
                      </a:solidFill>
                    </a:lnB>
                    <a:solidFill>
                      <a:srgbClr val="F7F8FA"/>
                    </a:solidFill>
                  </a:tcPr>
                </a:tc>
              </a:tr>
              <a:tr h="584186">
                <a:tc>
                  <a:txBody>
                    <a:bodyPr wrap="square"/>
                    <a:lstStyle/>
                    <a:p>
                      <a:r>
                        <a:rPr sz="1500" b="1">
                          <a:solidFill>
                            <a:srgbClr val="1D1D1F"/>
                          </a:solidFill>
                          <a:latin typeface="Inter"/>
                        </a:rPr>
                        <a:t>Data depth</a:t>
                      </a:r>
                    </a:p>
                  </a:txBody>
                  <a:tcPr anchor="ctr" marL="228594" marT="139696" marB="139696">
                    <a:lnB w="9525" cap="flat">
                      <a:solidFill>
                        <a:srgbClr val="D2D2D7"/>
                      </a:solidFill>
                    </a:lnB>
                    <a:solidFill>
                      <a:srgbClr val="F7F8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500">
                          <a:solidFill>
                            <a:srgbClr val="1D1D1F"/>
                          </a:solidFill>
                          <a:latin typeface="Inter"/>
                        </a:rPr>
                        <a:t>Fixed-form, text only</a:t>
                      </a:r>
                    </a:p>
                  </a:txBody>
                  <a:tcPr anchor="ctr" marL="228594" marT="139696" marB="139696">
                    <a:lnB w="9525" cap="flat">
                      <a:solidFill>
                        <a:srgbClr val="D2D2D7"/>
                      </a:solidFill>
                    </a:lnB>
                    <a:solidFill>
                      <a:srgbClr val="F7F8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500" b="1">
                          <a:solidFill>
                            <a:srgbClr val="FA5400"/>
                          </a:solidFill>
                          <a:latin typeface="DM Sans"/>
                        </a:rPr>
                        <a:t>Text · voice · video, 150+ languages</a:t>
                      </a:r>
                    </a:p>
                  </a:txBody>
                  <a:tcPr anchor="ctr" marL="228594" marT="139696" marB="139696">
                    <a:lnB w="9525" cap="flat">
                      <a:solidFill>
                        <a:srgbClr val="D2D2D7"/>
                      </a:solidFill>
                    </a:lnB>
                    <a:solidFill>
                      <a:srgbClr val="F7F8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61980" y="6019649"/>
            <a:ext cx="10667733" cy="9525"/>
          </a:xfrm>
          <a:prstGeom prst="rect">
            <a:avLst/>
          </a:prstGeom>
          <a:solidFill>
            <a:srgbClr val="E4E4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61980" y="6146646"/>
            <a:ext cx="8254793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71717A"/>
                </a:solidFill>
                <a:latin typeface="Inter"/>
              </a:rPr>
              <a:t>Featured in News24, TimesLive &amp; Mail &amp; Guardian — Yazi SA Fuel &amp; Energy Sentiment Study, 2026</a:t>
            </a:r>
          </a:p>
        </p:txBody>
      </p:sp>
      <p:pic>
        <p:nvPicPr>
          <p:cNvPr id="8" name="Picture 7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231" y="6133946"/>
            <a:ext cx="520892" cy="1904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