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61980" y="609584"/>
            <a:ext cx="7619809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spc="180">
                <a:solidFill>
                  <a:srgbClr val="FA5400"/>
                </a:solidFill>
                <a:latin typeface="DM Sans"/>
              </a:rPr>
              <a:t>CONVERSATIONAL RESEARCH · POWERED BY WHATSAPP</a:t>
            </a:r>
          </a:p>
        </p:txBody>
      </p:sp>
      <p:pic>
        <p:nvPicPr>
          <p:cNvPr id="3" name="Picture 2" descr="yazi-wordmark-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238" y="584185"/>
            <a:ext cx="833428" cy="3047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1980" y="1904952"/>
            <a:ext cx="7619809" cy="2793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300" b="1" spc="200">
                <a:solidFill>
                  <a:srgbClr val="FA5400"/>
                </a:solidFill>
                <a:latin typeface="DM Sans"/>
              </a:rPr>
              <a:t>WHAT IS YAZI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1980" y="2349441"/>
            <a:ext cx="10286742" cy="2095447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sz="4200" b="1">
                <a:solidFill>
                  <a:srgbClr val="FFFFFF"/>
                </a:solidFill>
                <a:latin typeface="DM Sans"/>
              </a:rPr>
              <a:t>Research and customer feedback that people </a:t>
            </a:r>
            <a:r>
              <a:rPr sz="4200" b="1">
                <a:solidFill>
                  <a:srgbClr val="FA5400"/>
                </a:solidFill>
                <a:latin typeface="DM Sans"/>
              </a:rPr>
              <a:t>actually reply to</a:t>
            </a:r>
            <a:r>
              <a:rPr sz="4200" b="1">
                <a:solidFill>
                  <a:srgbClr val="FFFFFF"/>
                </a:solidFill>
                <a:latin typeface="DM Sans"/>
              </a:rPr>
              <a:t> — over WhatsApp.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1980" y="4635384"/>
            <a:ext cx="8508787" cy="12699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2000"/>
              </a:lnSpc>
            </a:pPr>
            <a:r>
              <a:rPr sz="1650" b="0">
                <a:solidFill>
                  <a:srgbClr val="A6A6AB"/>
                </a:solidFill>
                <a:latin typeface="Inter"/>
              </a:rPr>
              <a:t>Yazi runs surveys, AI interviews and diary studies inside WhatsApp, on a panel of 1.8M+ pre-qualified respondents across 20+ countries. Conversational, multilingual, and live in hours — not weeks.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1980" y="6146646"/>
            <a:ext cx="8254793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>
                <a:solidFill>
                  <a:srgbClr val="A6A6AB"/>
                </a:solidFill>
                <a:latin typeface="Inter"/>
              </a:rPr>
              <a:t>askyazi.com</a:t>
            </a:r>
          </a:p>
        </p:txBody>
      </p:sp>
      <p:pic>
        <p:nvPicPr>
          <p:cNvPr id="8" name="Picture 7" descr="yazi-wordmark-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1231" y="6133946"/>
            <a:ext cx="520892" cy="1904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61980" y="609584"/>
            <a:ext cx="7619809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spc="180">
                <a:solidFill>
                  <a:srgbClr val="FA5400"/>
                </a:solidFill>
                <a:latin typeface="DM Sans"/>
              </a:rPr>
              <a:t>WHY IT WORKS</a:t>
            </a:r>
          </a:p>
        </p:txBody>
      </p:sp>
      <p:pic>
        <p:nvPicPr>
          <p:cNvPr id="3" name="Picture 2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238" y="584185"/>
            <a:ext cx="833428" cy="3047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1980" y="1587460"/>
            <a:ext cx="10159746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3100" b="1">
                <a:solidFill>
                  <a:srgbClr val="1D1D1F"/>
                </a:solidFill>
                <a:latin typeface="DM Sans"/>
              </a:rPr>
              <a:t>WhatsApp delivery beats every other channel.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61980" y="2984425"/>
            <a:ext cx="2514537" cy="1650958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E4E4E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15974" y="3238419"/>
            <a:ext cx="2006549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3800" b="1">
                <a:solidFill>
                  <a:srgbClr val="FA5400"/>
                </a:solidFill>
                <a:latin typeface="DM Sans"/>
              </a:rPr>
              <a:t>68%+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15974" y="3936901"/>
            <a:ext cx="2057348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71717A"/>
                </a:solidFill>
                <a:latin typeface="Inter"/>
              </a:rPr>
              <a:t>Response rate — ~5× higher than email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479713" y="2984425"/>
            <a:ext cx="2514537" cy="1650958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E4E4E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733706" y="3238419"/>
            <a:ext cx="2006549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3800" b="1">
                <a:solidFill>
                  <a:srgbClr val="FA5400"/>
                </a:solidFill>
                <a:latin typeface="DM Sans"/>
              </a:rPr>
              <a:t>&lt;2 hrs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33706" y="3936901"/>
            <a:ext cx="2057348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71717A"/>
                </a:solidFill>
                <a:latin typeface="Inter"/>
              </a:rPr>
              <a:t>Average time to complete vs 3–5 days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97445" y="2984425"/>
            <a:ext cx="2514537" cy="1650958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E4E4E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51438" y="3238419"/>
            <a:ext cx="2006549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3800" b="1">
                <a:solidFill>
                  <a:srgbClr val="FA5400"/>
                </a:solidFill>
                <a:latin typeface="DM Sans"/>
              </a:rPr>
              <a:t>$0.50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51438" y="3936901"/>
            <a:ext cx="2057348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71717A"/>
                </a:solidFill>
                <a:latin typeface="Inter"/>
              </a:rPr>
              <a:t>Cost per complete vs $15–25 traditional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915177" y="2984425"/>
            <a:ext cx="2514537" cy="1650958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E4E4E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69170" y="3238419"/>
            <a:ext cx="2006549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3800" b="1">
                <a:solidFill>
                  <a:srgbClr val="FA5400"/>
                </a:solidFill>
                <a:latin typeface="DM Sans"/>
              </a:rPr>
              <a:t>150+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69170" y="3936901"/>
            <a:ext cx="2057348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71717A"/>
                </a:solidFill>
                <a:latin typeface="Inter"/>
              </a:rPr>
              <a:t>Languages with built-in translation</a:t>
            </a:r>
          </a:p>
        </p:txBody>
      </p:sp>
      <p:pic>
        <p:nvPicPr>
          <p:cNvPr id="17" name="Picture 16" descr="kfc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5921" y="5079873"/>
            <a:ext cx="1205664" cy="571485"/>
          </a:xfrm>
          <a:prstGeom prst="rect">
            <a:avLst/>
          </a:prstGeom>
        </p:spPr>
      </p:pic>
      <p:pic>
        <p:nvPicPr>
          <p:cNvPr id="18" name="Picture 17" descr="ube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7711" y="5079873"/>
            <a:ext cx="1629177" cy="571485"/>
          </a:xfrm>
          <a:prstGeom prst="rect">
            <a:avLst/>
          </a:prstGeom>
        </p:spPr>
      </p:pic>
      <p:pic>
        <p:nvPicPr>
          <p:cNvPr id="19" name="Picture 18" descr="ipsos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0391" y="5079873"/>
            <a:ext cx="1530912" cy="571485"/>
          </a:xfrm>
          <a:prstGeom prst="rect">
            <a:avLst/>
          </a:prstGeom>
        </p:spPr>
      </p:pic>
      <p:pic>
        <p:nvPicPr>
          <p:cNvPr id="20" name="Picture 19" descr="harvar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52135" y="5079873"/>
            <a:ext cx="1154515" cy="571485"/>
          </a:xfrm>
          <a:prstGeom prst="rect">
            <a:avLst/>
          </a:prstGeom>
        </p:spPr>
      </p:pic>
      <p:pic>
        <p:nvPicPr>
          <p:cNvPr id="21" name="Picture 20" descr="discovery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50340" y="5079873"/>
            <a:ext cx="2025199" cy="571485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761980" y="6019649"/>
            <a:ext cx="10667733" cy="9525"/>
          </a:xfrm>
          <a:prstGeom prst="rect">
            <a:avLst/>
          </a:prstGeom>
          <a:solidFill>
            <a:srgbClr val="E4E4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61980" y="6146646"/>
            <a:ext cx="8254793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>
                <a:solidFill>
                  <a:srgbClr val="71717A"/>
                </a:solidFill>
                <a:latin typeface="Inter"/>
              </a:rPr>
              <a:t>Trusted by KFC, Uber, Ipsos, Harvard Business School, Discovery &amp; more</a:t>
            </a:r>
          </a:p>
        </p:txBody>
      </p:sp>
      <p:pic>
        <p:nvPicPr>
          <p:cNvPr id="24" name="Picture 23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1231" y="6133946"/>
            <a:ext cx="520892" cy="19049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61980" y="609584"/>
            <a:ext cx="7619809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spc="180">
                <a:solidFill>
                  <a:srgbClr val="FA5400"/>
                </a:solidFill>
                <a:latin typeface="DM Sans"/>
              </a:rPr>
              <a:t>REACH &amp; RECRUITMENT</a:t>
            </a:r>
          </a:p>
        </p:txBody>
      </p:sp>
      <p:pic>
        <p:nvPicPr>
          <p:cNvPr id="3" name="Picture 2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238" y="584185"/>
            <a:ext cx="833428" cy="3047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1980" y="1803354"/>
            <a:ext cx="5079873" cy="133346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3000" b="1">
                <a:solidFill>
                  <a:srgbClr val="1D1D1F"/>
                </a:solidFill>
                <a:latin typeface="DM Sans"/>
              </a:rPr>
              <a:t>A 1.8M+ panel, or your own database.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1980" y="3276518"/>
            <a:ext cx="5206869" cy="266693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  <a:spcAft>
                <a:spcPts val="1500"/>
              </a:spcAft>
            </a:pPr>
            <a:r>
              <a:rPr sz="1350" b="1">
                <a:solidFill>
                  <a:srgbClr val="FA5400"/>
                </a:solidFill>
                <a:latin typeface="Inter"/>
              </a:rPr>
              <a:t>•   </a:t>
            </a:r>
            <a:r>
              <a:rPr sz="1350" b="0">
                <a:solidFill>
                  <a:srgbClr val="1D1D1F"/>
                </a:solidFill>
                <a:latin typeface="Inter"/>
              </a:rPr>
              <a:t>1.8M+ pre-qualified respondents across 20+ countries</a:t>
            </a:r>
          </a:p>
          <a:p>
            <a:pPr algn="l">
              <a:lnSpc>
                <a:spcPct val="118000"/>
              </a:lnSpc>
              <a:spcAft>
                <a:spcPts val="1500"/>
              </a:spcAft>
            </a:pPr>
            <a:r>
              <a:rPr sz="1350" b="1">
                <a:solidFill>
                  <a:srgbClr val="FA5400"/>
                </a:solidFill>
                <a:latin typeface="Inter"/>
              </a:rPr>
              <a:t>•   </a:t>
            </a:r>
            <a:r>
              <a:rPr sz="1350" b="0">
                <a:solidFill>
                  <a:srgbClr val="1D1D1F"/>
                </a:solidFill>
                <a:latin typeface="Inter"/>
              </a:rPr>
              <a:t>Partner network — Cint, Prolific, Respondent IO — reaching 50+ countries</a:t>
            </a:r>
          </a:p>
          <a:p>
            <a:pPr algn="l">
              <a:lnSpc>
                <a:spcPct val="118000"/>
              </a:lnSpc>
              <a:spcAft>
                <a:spcPts val="1500"/>
              </a:spcAft>
            </a:pPr>
            <a:r>
              <a:rPr sz="1350" b="1">
                <a:solidFill>
                  <a:srgbClr val="FA5400"/>
                </a:solidFill>
                <a:latin typeface="Inter"/>
              </a:rPr>
              <a:t>•   </a:t>
            </a:r>
            <a:r>
              <a:rPr sz="1350" b="0">
                <a:solidFill>
                  <a:srgbClr val="1D1D1F"/>
                </a:solidFill>
                <a:latin typeface="Inter"/>
              </a:rPr>
              <a:t>Or upload the client's own customer lists via CRM/API</a:t>
            </a:r>
          </a:p>
          <a:p>
            <a:pPr algn="l">
              <a:lnSpc>
                <a:spcPct val="118000"/>
              </a:lnSpc>
              <a:spcAft>
                <a:spcPts val="1500"/>
              </a:spcAft>
            </a:pPr>
            <a:r>
              <a:rPr sz="1350" b="1">
                <a:solidFill>
                  <a:srgbClr val="FA5400"/>
                </a:solidFill>
                <a:latin typeface="Inter"/>
              </a:rPr>
              <a:t>•   </a:t>
            </a:r>
            <a:r>
              <a:rPr sz="1350" b="0">
                <a:solidFill>
                  <a:srgbClr val="1D1D1F"/>
                </a:solidFill>
                <a:latin typeface="Inter"/>
              </a:rPr>
              <a:t>Profiled, verified, recruited at a fraction of traditional cost</a:t>
            </a:r>
          </a:p>
        </p:txBody>
      </p:sp>
      <p:pic>
        <p:nvPicPr>
          <p:cNvPr id="6" name="Picture 5" descr="world-map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7596" y="1874195"/>
            <a:ext cx="5302117" cy="298244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61980" y="6019649"/>
            <a:ext cx="10667733" cy="9525"/>
          </a:xfrm>
          <a:prstGeom prst="rect">
            <a:avLst/>
          </a:prstGeom>
          <a:solidFill>
            <a:srgbClr val="E4E4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61980" y="6146646"/>
            <a:ext cx="8254793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>
                <a:solidFill>
                  <a:srgbClr val="71717A"/>
                </a:solidFill>
                <a:latin typeface="Inter"/>
              </a:rPr>
              <a:t>askyazi.com</a:t>
            </a:r>
          </a:p>
        </p:txBody>
      </p:sp>
      <p:pic>
        <p:nvPicPr>
          <p:cNvPr id="9" name="Picture 8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1231" y="6133946"/>
            <a:ext cx="520892" cy="1904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