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1111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CUSTOMER EXPERIENCE</a:t>
            </a:r>
          </a:p>
        </p:txBody>
      </p:sp>
      <p:pic>
        <p:nvPicPr>
          <p:cNvPr id="3" name="Picture 2" descr="yazi-wordmark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761980" y="1904952"/>
            <a:ext cx="4571885" cy="368290"/>
          </a:xfrm>
          <a:prstGeom prst="roundRect">
            <a:avLst>
              <a:gd name="adj" fmla="val 50000"/>
            </a:avLst>
          </a:prstGeom>
          <a:solidFill>
            <a:srgbClr val="111111"/>
          </a:solidFill>
          <a:ln w="12700">
            <a:solidFill>
              <a:srgbClr val="FA54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tIns="0" bIns="0"/>
          <a:lstStyle/>
          <a:p>
            <a:pPr algn="ctr"/>
            <a:r>
              <a:rPr sz="1200" b="1">
                <a:solidFill>
                  <a:srgbClr val="FA5400"/>
                </a:solidFill>
                <a:latin typeface="Inter"/>
              </a:rPr>
              <a:t>Post-service · Post-purchase · Post-delivery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2489137"/>
            <a:ext cx="10286742" cy="2095447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4000"/>
              </a:lnSpc>
            </a:pPr>
            <a:r>
              <a:rPr sz="4200" b="1">
                <a:solidFill>
                  <a:srgbClr val="FFFFFF"/>
                </a:solidFill>
                <a:latin typeface="DM Sans"/>
              </a:rPr>
              <a:t>Customer feedback that lands </a:t>
            </a:r>
            <a:r>
              <a:rPr sz="4200" b="1">
                <a:solidFill>
                  <a:srgbClr val="FA5400"/>
                </a:solidFill>
                <a:latin typeface="DM Sans"/>
              </a:rPr>
              <a:t>while it still matters.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61980" y="4635384"/>
            <a:ext cx="8508787" cy="126996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32000"/>
              </a:lnSpc>
            </a:pPr>
            <a:r>
              <a:rPr sz="1650" b="0">
                <a:solidFill>
                  <a:srgbClr val="A6A6AB"/>
                </a:solidFill>
                <a:latin typeface="Inter"/>
              </a:rPr>
              <a:t>Automated WhatsApp surveys fire the moment a service, purchase or delivery completes. Customers reply in under two minutes — and a live dashboard benchmarks every dealer, franchise and location in the network.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A6A6AB"/>
                </a:solidFill>
                <a:latin typeface="Inter"/>
              </a:rPr>
              <a:t>askyazi.com</a:t>
            </a:r>
          </a:p>
        </p:txBody>
      </p:sp>
      <p:pic>
        <p:nvPicPr>
          <p:cNvPr id="8" name="Picture 7" descr="yazi-wordmark-whit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CUSTOMER EXPERIENCE · HOW IT WORKS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587460"/>
            <a:ext cx="10159746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100" b="1">
                <a:solidFill>
                  <a:srgbClr val="1D1D1F"/>
                </a:solidFill>
                <a:latin typeface="DM Sans"/>
              </a:rPr>
              <a:t>Triggered, conversational, benchmarked.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2324041"/>
            <a:ext cx="9524761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600" b="0">
                <a:solidFill>
                  <a:srgbClr val="71717A"/>
                </a:solidFill>
                <a:latin typeface="Inter"/>
              </a:rPr>
              <a:t>A feedback loop that runs itself across every location.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1980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Oval 6"/>
          <p:cNvSpPr/>
          <p:nvPr/>
        </p:nvSpPr>
        <p:spPr>
          <a:xfrm>
            <a:off x="1003274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03274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Trigger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03274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A completed service, sale or delivery fires a WhatsApp survey automatically via CRM/API integration.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473363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Oval 10"/>
          <p:cNvSpPr/>
          <p:nvPr/>
        </p:nvSpPr>
        <p:spPr>
          <a:xfrm>
            <a:off x="3714657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14657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Converse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14657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The customer replies in under 2 minutes. Adaptive follow-ups dig into the “why” behind every score.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184745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26039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26039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Benchmark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26039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Scores roll up live — every dealer, franchise and region ranked against the network in real time.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8896127" y="2984425"/>
            <a:ext cx="2533586" cy="2362140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Oval 18"/>
          <p:cNvSpPr/>
          <p:nvPr/>
        </p:nvSpPr>
        <p:spPr>
          <a:xfrm>
            <a:off x="9137421" y="3263818"/>
            <a:ext cx="355591" cy="355591"/>
          </a:xfrm>
          <a:prstGeom prst="ellipse">
            <a:avLst/>
          </a:prstGeom>
          <a:solidFill>
            <a:srgbClr val="FFE7D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400" b="1">
                <a:solidFill>
                  <a:srgbClr val="FA5400"/>
                </a:solidFill>
                <a:latin typeface="DM Sans"/>
              </a:rPr>
              <a:t>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137421" y="3797205"/>
            <a:ext cx="2050998" cy="317492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500" b="1">
                <a:solidFill>
                  <a:srgbClr val="1D1D1F"/>
                </a:solidFill>
                <a:latin typeface="DM Sans"/>
              </a:rPr>
              <a:t>Act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37421" y="4140096"/>
            <a:ext cx="2076398" cy="107947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100" b="0">
                <a:solidFill>
                  <a:srgbClr val="71717A"/>
                </a:solidFill>
                <a:latin typeface="Inter"/>
              </a:rPr>
              <a:t>Alerts flag detractors and outliers instantly, so teams recover the experience before the customer churns.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NPS · CSI · post-purchase · journey QA · franchise &amp; location benchmarking</a:t>
            </a:r>
          </a:p>
        </p:txBody>
      </p:sp>
      <p:pic>
        <p:nvPicPr>
          <p:cNvPr id="24" name="Picture 23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CUSTOMER EXPERIENCE · OUTPUT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803354"/>
            <a:ext cx="5079873" cy="1333466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000" b="1">
                <a:solidFill>
                  <a:srgbClr val="1D1D1F"/>
                </a:solidFill>
                <a:latin typeface="DM Sans"/>
              </a:rPr>
              <a:t>One live dashboard. Every location ranked.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3276518"/>
            <a:ext cx="5206869" cy="266693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Real-time experience scores for every dealer, franchise or branch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Regional roll-ups and network benchmarks at a glance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Detractor alerts and flagged cases for immediate recovery</a:t>
            </a:r>
          </a:p>
          <a:p>
            <a:pPr algn="l">
              <a:lnSpc>
                <a:spcPct val="118000"/>
              </a:lnSpc>
              <a:spcAft>
                <a:spcPts val="1500"/>
              </a:spcAft>
            </a:pPr>
            <a:r>
              <a:rPr sz="1350" b="1">
                <a:solidFill>
                  <a:srgbClr val="FA5400"/>
                </a:solidFill>
                <a:latin typeface="Inter"/>
              </a:rPr>
              <a:t>•   </a:t>
            </a:r>
            <a:r>
              <a:rPr sz="1350" b="0">
                <a:solidFill>
                  <a:srgbClr val="1D1D1F"/>
                </a:solidFill>
                <a:latin typeface="Inter"/>
              </a:rPr>
              <a:t>Themes and verbatims auto-surfaced from every conversation</a:t>
            </a:r>
          </a:p>
        </p:txBody>
      </p:sp>
      <p:pic>
        <p:nvPicPr>
          <p:cNvPr id="6" name="Picture 5" descr="survey-mockup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65570" y="952476"/>
            <a:ext cx="2521416" cy="5079873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askyazi.com</a:t>
            </a:r>
          </a:p>
        </p:txBody>
      </p:sp>
      <p:pic>
        <p:nvPicPr>
          <p:cNvPr id="9" name="Picture 8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7F8F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61980" y="609584"/>
            <a:ext cx="7619809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100" b="1" spc="180">
                <a:solidFill>
                  <a:srgbClr val="FA5400"/>
                </a:solidFill>
                <a:latin typeface="DM Sans"/>
              </a:rPr>
              <a:t>CUSTOMER EXPERIENCE · WHY IT WORKS</a:t>
            </a:r>
          </a:p>
        </p:txBody>
      </p:sp>
      <p:pic>
        <p:nvPicPr>
          <p:cNvPr id="3" name="Picture 2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238" y="584185"/>
            <a:ext cx="833428" cy="3047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1980" y="1587460"/>
            <a:ext cx="10159746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5000"/>
              </a:lnSpc>
            </a:pPr>
            <a:r>
              <a:rPr sz="3100" b="1">
                <a:solidFill>
                  <a:srgbClr val="1D1D1F"/>
                </a:solidFill>
                <a:latin typeface="DM Sans"/>
              </a:rPr>
              <a:t>The survey customers don't ignore.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61980" y="2285942"/>
            <a:ext cx="9524761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600" b="0">
                <a:solidFill>
                  <a:srgbClr val="71717A"/>
                </a:solidFill>
                <a:latin typeface="Inter"/>
              </a:rPr>
              <a:t>Phone-based CSI annoys customers and email gets ignored. A two-minute WhatsApp conversation feels like being looked after — so they actually answer.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61980" y="3555911"/>
            <a:ext cx="342044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15974" y="3809904"/>
            <a:ext cx="2912460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68%+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15974" y="4508387"/>
            <a:ext cx="296325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Response rate — vs ~3–5% on email and falling phone reach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385623" y="3555911"/>
            <a:ext cx="342044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639617" y="3809904"/>
            <a:ext cx="2912460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&lt;2 min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639617" y="4508387"/>
            <a:ext cx="296325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To complete — replied to in the customer's own time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8009266" y="3555911"/>
            <a:ext cx="3420447" cy="1650958"/>
          </a:xfrm>
          <a:prstGeom prst="roundRect">
            <a:avLst>
              <a:gd name="adj" fmla="val 7000"/>
            </a:avLst>
          </a:prstGeom>
          <a:solidFill>
            <a:srgbClr val="FFFFFF"/>
          </a:solidFill>
          <a:ln w="12700">
            <a:solidFill>
              <a:srgbClr val="E4E4E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263260" y="3809904"/>
            <a:ext cx="2912460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3800" b="1">
                <a:solidFill>
                  <a:srgbClr val="FA5400"/>
                </a:solidFill>
                <a:latin typeface="DM Sans"/>
              </a:rPr>
              <a:t>Live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263260" y="4508387"/>
            <a:ext cx="2963259" cy="571485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</a:pPr>
            <a:r>
              <a:rPr sz="1200" b="0">
                <a:solidFill>
                  <a:srgbClr val="71717A"/>
                </a:solidFill>
                <a:latin typeface="Inter"/>
              </a:rPr>
              <a:t>Network-wide benchmarking, not a report weeks later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61980" y="6019649"/>
            <a:ext cx="10667733" cy="9525"/>
          </a:xfrm>
          <a:prstGeom prst="rect">
            <a:avLst/>
          </a:prstGeom>
          <a:solidFill>
            <a:srgbClr val="E4E4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61980" y="6146646"/>
            <a:ext cx="8254793" cy="253993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00000"/>
              </a:lnSpc>
            </a:pPr>
            <a:r>
              <a:rPr sz="1000" b="0">
                <a:solidFill>
                  <a:srgbClr val="71717A"/>
                </a:solidFill>
                <a:latin typeface="Inter"/>
              </a:rPr>
              <a:t>Trusted for CX by KFC, Uber, Virgin Active &amp; Old Mutual</a:t>
            </a:r>
          </a:p>
        </p:txBody>
      </p:sp>
      <p:pic>
        <p:nvPicPr>
          <p:cNvPr id="17" name="Picture 16" descr="yazi-wordmark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31231" y="6133946"/>
            <a:ext cx="520892" cy="19049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